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58" r:id="rId3"/>
    <p:sldId id="281" r:id="rId4"/>
    <p:sldId id="289" r:id="rId5"/>
    <p:sldId id="288" r:id="rId6"/>
    <p:sldId id="290" r:id="rId7"/>
    <p:sldId id="304" r:id="rId8"/>
    <p:sldId id="287" r:id="rId9"/>
    <p:sldId id="291" r:id="rId10"/>
    <p:sldId id="292" r:id="rId11"/>
    <p:sldId id="283" r:id="rId12"/>
    <p:sldId id="284" r:id="rId13"/>
    <p:sldId id="285" r:id="rId14"/>
    <p:sldId id="293" r:id="rId15"/>
    <p:sldId id="294" r:id="rId16"/>
    <p:sldId id="295" r:id="rId17"/>
    <p:sldId id="296" r:id="rId18"/>
    <p:sldId id="298" r:id="rId19"/>
    <p:sldId id="297" r:id="rId20"/>
    <p:sldId id="299" r:id="rId21"/>
    <p:sldId id="300" r:id="rId22"/>
    <p:sldId id="301" r:id="rId23"/>
    <p:sldId id="302" r:id="rId24"/>
    <p:sldId id="262" r:id="rId25"/>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6" d="100"/>
          <a:sy n="106" d="100"/>
        </p:scale>
        <p:origin x="1764" y="71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EF478-6B11-4C47-93EA-ADDA6A7B01B2}" type="datetimeFigureOut">
              <a:rPr lang="es-ES" smtClean="0"/>
              <a:t>13/06/2022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7C42A-8B76-4460-894D-F178B825625B}" type="slidenum">
              <a:rPr lang="es-ES" smtClean="0"/>
              <a:t>‹Nº›</a:t>
            </a:fld>
            <a:endParaRPr lang="es-ES" dirty="0"/>
          </a:p>
        </p:txBody>
      </p:sp>
    </p:spTree>
    <p:extLst>
      <p:ext uri="{BB962C8B-B14F-4D97-AF65-F5344CB8AC3E}">
        <p14:creationId xmlns:p14="http://schemas.microsoft.com/office/powerpoint/2010/main" val="54305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27C42A-8B76-4460-894D-F178B825625B}"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10</a:t>
            </a:fld>
            <a:endParaRPr lang="es-ES" dirty="0"/>
          </a:p>
        </p:txBody>
      </p:sp>
    </p:spTree>
    <p:extLst>
      <p:ext uri="{BB962C8B-B14F-4D97-AF65-F5344CB8AC3E}">
        <p14:creationId xmlns:p14="http://schemas.microsoft.com/office/powerpoint/2010/main" val="87671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20</a:t>
            </a:fld>
            <a:endParaRPr lang="es-ES" dirty="0"/>
          </a:p>
        </p:txBody>
      </p:sp>
    </p:spTree>
    <p:extLst>
      <p:ext uri="{BB962C8B-B14F-4D97-AF65-F5344CB8AC3E}">
        <p14:creationId xmlns:p14="http://schemas.microsoft.com/office/powerpoint/2010/main" val="312798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157577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0105722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14547800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2782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0.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svg"/><Relationship Id="rId12" Type="http://schemas.openxmlformats.org/officeDocument/2006/relationships/slide" Target="slide8.xml"/><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2.sv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405" y="901908"/>
            <a:ext cx="3255423" cy="523220"/>
          </a:xfrm>
          <a:prstGeom prst="rect">
            <a:avLst/>
          </a:prstGeom>
          <a:noFill/>
        </p:spPr>
        <p:txBody>
          <a:bodyPr wrap="square" rtlCol="0">
            <a:spAutoFit/>
          </a:bodyPr>
          <a:lstStyle/>
          <a:p>
            <a:pPr algn="r"/>
            <a:r>
              <a:rPr lang="es-ES" sz="2800" b="1" dirty="0">
                <a:solidFill>
                  <a:schemeClr val="tx1">
                    <a:lumMod val="75000"/>
                    <a:lumOff val="25000"/>
                  </a:schemeClr>
                </a:solidFill>
              </a:rPr>
              <a:t>Solution IPS</a:t>
            </a:r>
          </a:p>
        </p:txBody>
      </p:sp>
    </p:spTree>
    <p:extLst>
      <p:ext uri="{BB962C8B-B14F-4D97-AF65-F5344CB8AC3E}">
        <p14:creationId xmlns:p14="http://schemas.microsoft.com/office/powerpoint/2010/main" val="30832684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9A8FA974-D2B6-2FE6-CF9D-0656C32E5889}"/>
              </a:ext>
            </a:extLst>
          </p:cNvPr>
          <p:cNvGrpSpPr>
            <a:grpSpLocks noChangeAspect="1"/>
          </p:cNvGrpSpPr>
          <p:nvPr/>
        </p:nvGrpSpPr>
        <p:grpSpPr>
          <a:xfrm>
            <a:off x="858877" y="1731814"/>
            <a:ext cx="1414732" cy="1363484"/>
            <a:chOff x="0" y="0"/>
            <a:chExt cx="6350000" cy="6350000"/>
          </a:xfrm>
        </p:grpSpPr>
        <p:sp>
          <p:nvSpPr>
            <p:cNvPr id="3" name="Freeform 9">
              <a:extLst>
                <a:ext uri="{FF2B5EF4-FFF2-40B4-BE49-F238E27FC236}">
                  <a16:creationId xmlns:a16="http://schemas.microsoft.com/office/drawing/2014/main" id="{6932DF8D-4BA5-AA6B-9B41-676B611F1CF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grpSp>
        <p:nvGrpSpPr>
          <p:cNvPr id="8" name="Group 14">
            <a:extLst>
              <a:ext uri="{FF2B5EF4-FFF2-40B4-BE49-F238E27FC236}">
                <a16:creationId xmlns:a16="http://schemas.microsoft.com/office/drawing/2014/main" id="{1D694D2E-433E-0310-E4C8-341175B589C1}"/>
              </a:ext>
            </a:extLst>
          </p:cNvPr>
          <p:cNvGrpSpPr>
            <a:grpSpLocks noChangeAspect="1"/>
          </p:cNvGrpSpPr>
          <p:nvPr/>
        </p:nvGrpSpPr>
        <p:grpSpPr>
          <a:xfrm>
            <a:off x="6475512" y="1799942"/>
            <a:ext cx="1414732" cy="1363484"/>
            <a:chOff x="0" y="0"/>
            <a:chExt cx="6350000" cy="6350000"/>
          </a:xfrm>
        </p:grpSpPr>
        <p:sp>
          <p:nvSpPr>
            <p:cNvPr id="9" name="Freeform 15">
              <a:extLst>
                <a:ext uri="{FF2B5EF4-FFF2-40B4-BE49-F238E27FC236}">
                  <a16:creationId xmlns:a16="http://schemas.microsoft.com/office/drawing/2014/main" id="{5BA05AB7-0700-0096-3B0F-78C6BCF7C80B}"/>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6">
            <a:extLst>
              <a:ext uri="{FF2B5EF4-FFF2-40B4-BE49-F238E27FC236}">
                <a16:creationId xmlns:a16="http://schemas.microsoft.com/office/drawing/2014/main" id="{ECD10C89-034D-3CD2-90AC-A17E21EC67BB}"/>
              </a:ext>
            </a:extLst>
          </p:cNvPr>
          <p:cNvGrpSpPr>
            <a:grpSpLocks noChangeAspect="1"/>
          </p:cNvGrpSpPr>
          <p:nvPr/>
        </p:nvGrpSpPr>
        <p:grpSpPr>
          <a:xfrm>
            <a:off x="2248965" y="3411843"/>
            <a:ext cx="1414732" cy="1363484"/>
            <a:chOff x="0" y="0"/>
            <a:chExt cx="6350000" cy="6350000"/>
          </a:xfrm>
        </p:grpSpPr>
        <p:sp>
          <p:nvSpPr>
            <p:cNvPr id="11" name="Freeform 17">
              <a:extLst>
                <a:ext uri="{FF2B5EF4-FFF2-40B4-BE49-F238E27FC236}">
                  <a16:creationId xmlns:a16="http://schemas.microsoft.com/office/drawing/2014/main" id="{6AFCEB8E-847F-66BB-3E78-B9957D71B84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8">
            <a:extLst>
              <a:ext uri="{FF2B5EF4-FFF2-40B4-BE49-F238E27FC236}">
                <a16:creationId xmlns:a16="http://schemas.microsoft.com/office/drawing/2014/main" id="{36FDFF20-A6A5-BCD2-1EA5-B29ED7B95464}"/>
              </a:ext>
            </a:extLst>
          </p:cNvPr>
          <p:cNvGrpSpPr>
            <a:grpSpLocks noChangeAspect="1"/>
          </p:cNvGrpSpPr>
          <p:nvPr/>
        </p:nvGrpSpPr>
        <p:grpSpPr>
          <a:xfrm>
            <a:off x="5015561" y="3410750"/>
            <a:ext cx="1414732" cy="1363484"/>
            <a:chOff x="0" y="0"/>
            <a:chExt cx="6350000" cy="6350000"/>
          </a:xfrm>
        </p:grpSpPr>
        <p:sp>
          <p:nvSpPr>
            <p:cNvPr id="13" name="Freeform 19">
              <a:extLst>
                <a:ext uri="{FF2B5EF4-FFF2-40B4-BE49-F238E27FC236}">
                  <a16:creationId xmlns:a16="http://schemas.microsoft.com/office/drawing/2014/main" id="{53BCE401-2E60-5D50-C24F-3A081F3FED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sp>
        <p:nvSpPr>
          <p:cNvPr id="16" name="TextBox 25">
            <a:extLst>
              <a:ext uri="{FF2B5EF4-FFF2-40B4-BE49-F238E27FC236}">
                <a16:creationId xmlns:a16="http://schemas.microsoft.com/office/drawing/2014/main" id="{14724267-AA45-4298-D736-E23BEADF27BA}"/>
              </a:ext>
            </a:extLst>
          </p:cNvPr>
          <p:cNvSpPr txBox="1"/>
          <p:nvPr/>
        </p:nvSpPr>
        <p:spPr>
          <a:xfrm>
            <a:off x="1140531" y="2010999"/>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Facturación</a:t>
            </a:r>
            <a:endParaRPr lang="en-US" sz="1210" spc="60" dirty="0">
              <a:solidFill>
                <a:schemeClr val="bg1"/>
              </a:solidFill>
              <a:latin typeface="Montserrat Classic"/>
            </a:endParaRPr>
          </a:p>
        </p:txBody>
      </p:sp>
      <p:sp>
        <p:nvSpPr>
          <p:cNvPr id="17" name="TextBox 26">
            <a:extLst>
              <a:ext uri="{FF2B5EF4-FFF2-40B4-BE49-F238E27FC236}">
                <a16:creationId xmlns:a16="http://schemas.microsoft.com/office/drawing/2014/main" id="{30D30DE0-50E3-7B16-EC8C-ED626CC84643}"/>
              </a:ext>
            </a:extLst>
          </p:cNvPr>
          <p:cNvSpPr txBox="1"/>
          <p:nvPr/>
        </p:nvSpPr>
        <p:spPr>
          <a:xfrm>
            <a:off x="6701235" y="2083311"/>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Autenticación</a:t>
            </a:r>
            <a:endParaRPr lang="en-US" sz="1210" spc="60" dirty="0">
              <a:solidFill>
                <a:schemeClr val="bg1"/>
              </a:solidFill>
              <a:latin typeface="Montserrat Classic"/>
            </a:endParaRPr>
          </a:p>
        </p:txBody>
      </p:sp>
      <p:sp>
        <p:nvSpPr>
          <p:cNvPr id="21" name="TextBox 30">
            <a:extLst>
              <a:ext uri="{FF2B5EF4-FFF2-40B4-BE49-F238E27FC236}">
                <a16:creationId xmlns:a16="http://schemas.microsoft.com/office/drawing/2014/main" id="{B23D3A83-A49C-D321-5A05-4CC2E680A542}"/>
              </a:ext>
            </a:extLst>
          </p:cNvPr>
          <p:cNvSpPr txBox="1"/>
          <p:nvPr/>
        </p:nvSpPr>
        <p:spPr>
          <a:xfrm>
            <a:off x="5197920" y="3621443"/>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Remisiones</a:t>
            </a:r>
            <a:endParaRPr lang="en-US" sz="1210" spc="60" dirty="0">
              <a:solidFill>
                <a:schemeClr val="bg1"/>
              </a:solidFill>
              <a:latin typeface="Montserrat Classic"/>
            </a:endParaRPr>
          </a:p>
        </p:txBody>
      </p:sp>
      <p:sp>
        <p:nvSpPr>
          <p:cNvPr id="26" name="CuadroTexto 25">
            <a:extLst>
              <a:ext uri="{FF2B5EF4-FFF2-40B4-BE49-F238E27FC236}">
                <a16:creationId xmlns:a16="http://schemas.microsoft.com/office/drawing/2014/main" id="{A9598E37-02AB-00D1-9D47-404E9677D73C}"/>
              </a:ext>
            </a:extLst>
          </p:cNvPr>
          <p:cNvSpPr txBox="1"/>
          <p:nvPr/>
        </p:nvSpPr>
        <p:spPr>
          <a:xfrm>
            <a:off x="2466759" y="256687"/>
            <a:ext cx="4827494" cy="584775"/>
          </a:xfrm>
          <a:prstGeom prst="rect">
            <a:avLst/>
          </a:prstGeom>
          <a:noFill/>
        </p:spPr>
        <p:txBody>
          <a:bodyPr wrap="square">
            <a:spAutoFit/>
          </a:bodyPr>
          <a:lstStyle/>
          <a:p>
            <a:r>
              <a:rPr lang="es-ES" sz="3200" dirty="0">
                <a:solidFill>
                  <a:schemeClr val="bg1"/>
                </a:solidFill>
              </a:rPr>
              <a:t>Módulos Administrativos</a:t>
            </a:r>
            <a:endParaRPr lang="es-ES" sz="1800" dirty="0"/>
          </a:p>
        </p:txBody>
      </p:sp>
      <p:pic>
        <p:nvPicPr>
          <p:cNvPr id="27" name="Picture 15">
            <a:extLst>
              <a:ext uri="{FF2B5EF4-FFF2-40B4-BE49-F238E27FC236}">
                <a16:creationId xmlns:a16="http://schemas.microsoft.com/office/drawing/2014/main" id="{B11F80DB-2B22-BC30-33B8-27238B37B64B}"/>
              </a:ext>
            </a:extLst>
          </p:cNvPr>
          <p:cNvPicPr>
            <a:picLocks noChangeAspect="1"/>
          </p:cNvPicPr>
          <p:nvPr/>
        </p:nvPicPr>
        <p:blipFill>
          <a:blip r:embed="rId3"/>
          <a:srcRect/>
          <a:stretch>
            <a:fillRect/>
          </a:stretch>
        </p:blipFill>
        <p:spPr>
          <a:xfrm>
            <a:off x="-72238" y="-44651"/>
            <a:ext cx="2069516" cy="1187452"/>
          </a:xfrm>
          <a:prstGeom prst="rect">
            <a:avLst/>
          </a:prstGeom>
        </p:spPr>
      </p:pic>
      <p:pic>
        <p:nvPicPr>
          <p:cNvPr id="31" name="Imagen 30" descr="Icono&#10;&#10;Descripción generada automáticamente">
            <a:extLst>
              <a:ext uri="{FF2B5EF4-FFF2-40B4-BE49-F238E27FC236}">
                <a16:creationId xmlns:a16="http://schemas.microsoft.com/office/drawing/2014/main" id="{69C7F89A-F63A-35DF-7541-1C3B5ADE65EA}"/>
              </a:ext>
            </a:extLst>
          </p:cNvPr>
          <p:cNvPicPr>
            <a:picLocks noChangeAspect="1"/>
          </p:cNvPicPr>
          <p:nvPr/>
        </p:nvPicPr>
        <p:blipFill>
          <a:blip r:embed="rId4"/>
          <a:stretch>
            <a:fillRect/>
          </a:stretch>
        </p:blipFill>
        <p:spPr>
          <a:xfrm>
            <a:off x="1273854" y="2292593"/>
            <a:ext cx="584775" cy="584775"/>
          </a:xfrm>
          <a:prstGeom prst="rect">
            <a:avLst/>
          </a:prstGeom>
        </p:spPr>
      </p:pic>
      <p:sp>
        <p:nvSpPr>
          <p:cNvPr id="36" name="TextBox 30">
            <a:extLst>
              <a:ext uri="{FF2B5EF4-FFF2-40B4-BE49-F238E27FC236}">
                <a16:creationId xmlns:a16="http://schemas.microsoft.com/office/drawing/2014/main" id="{4218E835-4328-62A2-EB03-A63197184018}"/>
              </a:ext>
            </a:extLst>
          </p:cNvPr>
          <p:cNvSpPr txBox="1"/>
          <p:nvPr/>
        </p:nvSpPr>
        <p:spPr>
          <a:xfrm>
            <a:off x="2475998" y="3728891"/>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Certificado</a:t>
            </a:r>
            <a:endParaRPr lang="en-US" sz="1210" spc="60" dirty="0">
              <a:solidFill>
                <a:schemeClr val="bg1"/>
              </a:solidFill>
              <a:latin typeface="Montserrat Classic"/>
            </a:endParaRPr>
          </a:p>
        </p:txBody>
      </p:sp>
      <p:pic>
        <p:nvPicPr>
          <p:cNvPr id="40" name="Imagen 39" descr="Icono&#10;&#10;Descripción generada automáticamente">
            <a:extLst>
              <a:ext uri="{FF2B5EF4-FFF2-40B4-BE49-F238E27FC236}">
                <a16:creationId xmlns:a16="http://schemas.microsoft.com/office/drawing/2014/main" id="{AA64C963-A270-2D11-B84C-FDA93CBB9232}"/>
              </a:ext>
            </a:extLst>
          </p:cNvPr>
          <p:cNvPicPr>
            <a:picLocks noChangeAspect="1"/>
          </p:cNvPicPr>
          <p:nvPr/>
        </p:nvPicPr>
        <p:blipFill>
          <a:blip r:embed="rId5"/>
          <a:stretch>
            <a:fillRect/>
          </a:stretch>
        </p:blipFill>
        <p:spPr>
          <a:xfrm>
            <a:off x="2692993" y="3989813"/>
            <a:ext cx="616019" cy="616019"/>
          </a:xfrm>
          <a:prstGeom prst="rect">
            <a:avLst/>
          </a:prstGeom>
        </p:spPr>
      </p:pic>
      <p:pic>
        <p:nvPicPr>
          <p:cNvPr id="42" name="Imagen 41" descr="Icono&#10;&#10;Descripción generada automáticamente">
            <a:extLst>
              <a:ext uri="{FF2B5EF4-FFF2-40B4-BE49-F238E27FC236}">
                <a16:creationId xmlns:a16="http://schemas.microsoft.com/office/drawing/2014/main" id="{56C1F127-5F4F-C8AA-4EA2-300AC7CB46EF}"/>
              </a:ext>
            </a:extLst>
          </p:cNvPr>
          <p:cNvPicPr>
            <a:picLocks noChangeAspect="1"/>
          </p:cNvPicPr>
          <p:nvPr/>
        </p:nvPicPr>
        <p:blipFill>
          <a:blip r:embed="rId6"/>
          <a:stretch>
            <a:fillRect/>
          </a:stretch>
        </p:blipFill>
        <p:spPr>
          <a:xfrm>
            <a:off x="6845778" y="2343352"/>
            <a:ext cx="674198" cy="674198"/>
          </a:xfrm>
          <a:prstGeom prst="rect">
            <a:avLst/>
          </a:prstGeom>
        </p:spPr>
      </p:pic>
      <p:pic>
        <p:nvPicPr>
          <p:cNvPr id="44" name="Imagen 43" descr="Icono&#10;&#10;Descripción generada automáticamente">
            <a:extLst>
              <a:ext uri="{FF2B5EF4-FFF2-40B4-BE49-F238E27FC236}">
                <a16:creationId xmlns:a16="http://schemas.microsoft.com/office/drawing/2014/main" id="{8B5805E6-5CF2-A393-EAF5-615A059AE0D3}"/>
              </a:ext>
            </a:extLst>
          </p:cNvPr>
          <p:cNvPicPr>
            <a:picLocks noChangeAspect="1"/>
          </p:cNvPicPr>
          <p:nvPr/>
        </p:nvPicPr>
        <p:blipFill>
          <a:blip r:embed="rId7"/>
          <a:stretch>
            <a:fillRect/>
          </a:stretch>
        </p:blipFill>
        <p:spPr>
          <a:xfrm>
            <a:off x="5315373" y="3836844"/>
            <a:ext cx="815105" cy="815105"/>
          </a:xfrm>
          <a:prstGeom prst="rect">
            <a:avLst/>
          </a:prstGeom>
        </p:spPr>
      </p:pic>
      <p:grpSp>
        <p:nvGrpSpPr>
          <p:cNvPr id="45" name="Group 8">
            <a:extLst>
              <a:ext uri="{FF2B5EF4-FFF2-40B4-BE49-F238E27FC236}">
                <a16:creationId xmlns:a16="http://schemas.microsoft.com/office/drawing/2014/main" id="{A1BD7D2C-3219-D497-4F4D-4E0C6F4D646D}"/>
              </a:ext>
            </a:extLst>
          </p:cNvPr>
          <p:cNvGrpSpPr>
            <a:grpSpLocks noChangeAspect="1"/>
          </p:cNvGrpSpPr>
          <p:nvPr/>
        </p:nvGrpSpPr>
        <p:grpSpPr>
          <a:xfrm>
            <a:off x="3698633" y="1729505"/>
            <a:ext cx="1414732" cy="1363484"/>
            <a:chOff x="0" y="0"/>
            <a:chExt cx="6350000" cy="6350000"/>
          </a:xfrm>
        </p:grpSpPr>
        <p:sp>
          <p:nvSpPr>
            <p:cNvPr id="46" name="Freeform 9">
              <a:extLst>
                <a:ext uri="{FF2B5EF4-FFF2-40B4-BE49-F238E27FC236}">
                  <a16:creationId xmlns:a16="http://schemas.microsoft.com/office/drawing/2014/main" id="{F7703BEA-F761-20C3-36FA-0E04DFB10FE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pic>
        <p:nvPicPr>
          <p:cNvPr id="48" name="Imagen 47" descr="Imagen que contiene Icono&#10;&#10;Descripción generada automáticamente">
            <a:extLst>
              <a:ext uri="{FF2B5EF4-FFF2-40B4-BE49-F238E27FC236}">
                <a16:creationId xmlns:a16="http://schemas.microsoft.com/office/drawing/2014/main" id="{25D13698-1017-AA36-B266-54E97F07776E}"/>
              </a:ext>
            </a:extLst>
          </p:cNvPr>
          <p:cNvPicPr>
            <a:picLocks noChangeAspect="1"/>
          </p:cNvPicPr>
          <p:nvPr/>
        </p:nvPicPr>
        <p:blipFill>
          <a:blip r:embed="rId8"/>
          <a:stretch>
            <a:fillRect/>
          </a:stretch>
        </p:blipFill>
        <p:spPr>
          <a:xfrm>
            <a:off x="4033382" y="2202445"/>
            <a:ext cx="815105" cy="815105"/>
          </a:xfrm>
          <a:prstGeom prst="rect">
            <a:avLst/>
          </a:prstGeom>
        </p:spPr>
      </p:pic>
      <p:sp>
        <p:nvSpPr>
          <p:cNvPr id="49" name="TextBox 26">
            <a:extLst>
              <a:ext uri="{FF2B5EF4-FFF2-40B4-BE49-F238E27FC236}">
                <a16:creationId xmlns:a16="http://schemas.microsoft.com/office/drawing/2014/main" id="{D8EC40B2-3488-1165-533D-264EA1F3C4D9}"/>
              </a:ext>
            </a:extLst>
          </p:cNvPr>
          <p:cNvSpPr txBox="1"/>
          <p:nvPr/>
        </p:nvSpPr>
        <p:spPr>
          <a:xfrm>
            <a:off x="4098291" y="1959283"/>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Registro</a:t>
            </a:r>
            <a:endParaRPr lang="en-US" sz="1210" spc="60" dirty="0">
              <a:solidFill>
                <a:schemeClr val="bg1"/>
              </a:solidFill>
              <a:latin typeface="Montserrat Classic"/>
            </a:endParaRPr>
          </a:p>
        </p:txBody>
      </p:sp>
    </p:spTree>
    <p:extLst>
      <p:ext uri="{BB962C8B-B14F-4D97-AF65-F5344CB8AC3E}">
        <p14:creationId xmlns:p14="http://schemas.microsoft.com/office/powerpoint/2010/main" val="20578656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F6CE41EE-E1C0-A078-5A98-75EB87870D66}"/>
              </a:ext>
            </a:extLst>
          </p:cNvPr>
          <p:cNvGrpSpPr/>
          <p:nvPr/>
        </p:nvGrpSpPr>
        <p:grpSpPr>
          <a:xfrm>
            <a:off x="3618909" y="2324009"/>
            <a:ext cx="1973512" cy="1473822"/>
            <a:chOff x="3618909" y="1920934"/>
            <a:chExt cx="2422762" cy="1788081"/>
          </a:xfrm>
        </p:grpSpPr>
        <p:pic>
          <p:nvPicPr>
            <p:cNvPr id="2" name="Picture 2">
              <a:extLst>
                <a:ext uri="{FF2B5EF4-FFF2-40B4-BE49-F238E27FC236}">
                  <a16:creationId xmlns:a16="http://schemas.microsoft.com/office/drawing/2014/main" id="{5FF18895-BE63-6962-8802-9EB819F4E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117787">
              <a:off x="4058324" y="1920934"/>
              <a:ext cx="1945789" cy="972894"/>
            </a:xfrm>
            <a:prstGeom prst="rect">
              <a:avLst/>
            </a:prstGeom>
          </p:spPr>
        </p:pic>
        <p:grpSp>
          <p:nvGrpSpPr>
            <p:cNvPr id="3" name="Group 8">
              <a:extLst>
                <a:ext uri="{FF2B5EF4-FFF2-40B4-BE49-F238E27FC236}">
                  <a16:creationId xmlns:a16="http://schemas.microsoft.com/office/drawing/2014/main" id="{08358DA4-7D40-3A7C-B474-32397F0B3522}"/>
                </a:ext>
              </a:extLst>
            </p:cNvPr>
            <p:cNvGrpSpPr/>
            <p:nvPr/>
          </p:nvGrpSpPr>
          <p:grpSpPr>
            <a:xfrm>
              <a:off x="4329531" y="2247603"/>
              <a:ext cx="904192" cy="908245"/>
              <a:chOff x="14167" y="0"/>
              <a:chExt cx="6321665" cy="6350000"/>
            </a:xfrm>
          </p:grpSpPr>
          <p:sp>
            <p:nvSpPr>
              <p:cNvPr id="6" name="Freeform 9">
                <a:extLst>
                  <a:ext uri="{FF2B5EF4-FFF2-40B4-BE49-F238E27FC236}">
                    <a16:creationId xmlns:a16="http://schemas.microsoft.com/office/drawing/2014/main" id="{A744FED8-81E2-3C68-6C5A-3A1E64DE98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s-ES" dirty="0"/>
              </a:p>
            </p:txBody>
          </p:sp>
        </p:grpSp>
        <p:pic>
          <p:nvPicPr>
            <p:cNvPr id="4" name="Picture 30">
              <a:extLst>
                <a:ext uri="{FF2B5EF4-FFF2-40B4-BE49-F238E27FC236}">
                  <a16:creationId xmlns:a16="http://schemas.microsoft.com/office/drawing/2014/main" id="{1EB48801-608E-91B3-97E0-CF3E5FC95C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3618909" y="2563038"/>
              <a:ext cx="1548617" cy="1145977"/>
            </a:xfrm>
            <a:prstGeom prst="rect">
              <a:avLst/>
            </a:prstGeom>
          </p:spPr>
        </p:pic>
        <p:sp>
          <p:nvSpPr>
            <p:cNvPr id="5" name="TextBox 31">
              <a:extLst>
                <a:ext uri="{FF2B5EF4-FFF2-40B4-BE49-F238E27FC236}">
                  <a16:creationId xmlns:a16="http://schemas.microsoft.com/office/drawing/2014/main" id="{146DC0F5-71B6-10BC-D139-BA30E064CCA7}"/>
                </a:ext>
              </a:extLst>
            </p:cNvPr>
            <p:cNvSpPr txBox="1"/>
            <p:nvPr/>
          </p:nvSpPr>
          <p:spPr>
            <a:xfrm>
              <a:off x="4303729" y="2583999"/>
              <a:ext cx="955798" cy="2252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97"/>
                </a:lnSpc>
              </a:pPr>
              <a:r>
                <a:rPr lang="en-US" sz="1355" dirty="0">
                  <a:solidFill>
                    <a:srgbClr val="000000"/>
                  </a:solidFill>
                  <a:latin typeface="Garet Bold"/>
                </a:rPr>
                <a:t>MEDICINA</a:t>
              </a:r>
            </a:p>
          </p:txBody>
        </p:sp>
        <p:pic>
          <p:nvPicPr>
            <p:cNvPr id="7" name="Picture 3">
              <a:extLst>
                <a:ext uri="{FF2B5EF4-FFF2-40B4-BE49-F238E27FC236}">
                  <a16:creationId xmlns:a16="http://schemas.microsoft.com/office/drawing/2014/main" id="{D6C373B9-1372-E76A-C029-F169B6597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a:off x="4053395" y="2632151"/>
              <a:ext cx="1988276" cy="1013209"/>
            </a:xfrm>
            <a:prstGeom prst="rect">
              <a:avLst/>
            </a:prstGeom>
          </p:spPr>
        </p:pic>
      </p:grpSp>
      <p:sp>
        <p:nvSpPr>
          <p:cNvPr id="8" name="CuadroTexto 7">
            <a:extLst>
              <a:ext uri="{FF2B5EF4-FFF2-40B4-BE49-F238E27FC236}">
                <a16:creationId xmlns:a16="http://schemas.microsoft.com/office/drawing/2014/main" id="{16BA359E-B94A-5D66-6CC8-FA26A83882AA}"/>
              </a:ext>
            </a:extLst>
          </p:cNvPr>
          <p:cNvSpPr txBox="1"/>
          <p:nvPr/>
        </p:nvSpPr>
        <p:spPr>
          <a:xfrm>
            <a:off x="2861254" y="270247"/>
            <a:ext cx="4146071" cy="584775"/>
          </a:xfrm>
          <a:prstGeom prst="rect">
            <a:avLst/>
          </a:prstGeom>
          <a:noFill/>
        </p:spPr>
        <p:txBody>
          <a:bodyPr wrap="none" rtlCol="0">
            <a:spAutoFit/>
          </a:bodyPr>
          <a:lstStyle/>
          <a:p>
            <a:r>
              <a:rPr lang="es-ES" sz="3200" dirty="0">
                <a:solidFill>
                  <a:schemeClr val="bg1"/>
                </a:solidFill>
              </a:rPr>
              <a:t>Módulo - Microservicio</a:t>
            </a:r>
            <a:r>
              <a:rPr lang="es-ES" sz="3200" dirty="0"/>
              <a:t> </a:t>
            </a:r>
          </a:p>
        </p:txBody>
      </p:sp>
      <p:pic>
        <p:nvPicPr>
          <p:cNvPr id="11" name="Imagen 10">
            <a:extLst>
              <a:ext uri="{FF2B5EF4-FFF2-40B4-BE49-F238E27FC236}">
                <a16:creationId xmlns:a16="http://schemas.microsoft.com/office/drawing/2014/main" id="{0F60A6E3-7E93-8F4E-0F0F-823334E7F495}"/>
              </a:ext>
            </a:extLst>
          </p:cNvPr>
          <p:cNvPicPr>
            <a:picLocks noChangeAspect="1"/>
          </p:cNvPicPr>
          <p:nvPr/>
        </p:nvPicPr>
        <p:blipFill>
          <a:blip r:embed="rId8"/>
          <a:stretch>
            <a:fillRect/>
          </a:stretch>
        </p:blipFill>
        <p:spPr>
          <a:xfrm>
            <a:off x="192916" y="1630110"/>
            <a:ext cx="1605817" cy="817049"/>
          </a:xfrm>
          <a:prstGeom prst="rect">
            <a:avLst/>
          </a:prstGeom>
        </p:spPr>
      </p:pic>
      <p:pic>
        <p:nvPicPr>
          <p:cNvPr id="13" name="Imagen 12">
            <a:extLst>
              <a:ext uri="{FF2B5EF4-FFF2-40B4-BE49-F238E27FC236}">
                <a16:creationId xmlns:a16="http://schemas.microsoft.com/office/drawing/2014/main" id="{1FA8B5AA-8A97-BA2C-0725-2B12026B7B48}"/>
              </a:ext>
            </a:extLst>
          </p:cNvPr>
          <p:cNvPicPr>
            <a:picLocks noChangeAspect="1"/>
          </p:cNvPicPr>
          <p:nvPr/>
        </p:nvPicPr>
        <p:blipFill>
          <a:blip r:embed="rId9"/>
          <a:stretch>
            <a:fillRect/>
          </a:stretch>
        </p:blipFill>
        <p:spPr>
          <a:xfrm>
            <a:off x="2013091" y="1203599"/>
            <a:ext cx="1605817" cy="816962"/>
          </a:xfrm>
          <a:prstGeom prst="rect">
            <a:avLst/>
          </a:prstGeom>
        </p:spPr>
      </p:pic>
      <p:pic>
        <p:nvPicPr>
          <p:cNvPr id="12" name="Imagen 11">
            <a:extLst>
              <a:ext uri="{FF2B5EF4-FFF2-40B4-BE49-F238E27FC236}">
                <a16:creationId xmlns:a16="http://schemas.microsoft.com/office/drawing/2014/main" id="{32465558-ECAB-783A-8EA9-28C3E3E3F707}"/>
              </a:ext>
            </a:extLst>
          </p:cNvPr>
          <p:cNvPicPr>
            <a:picLocks noChangeAspect="1"/>
          </p:cNvPicPr>
          <p:nvPr/>
        </p:nvPicPr>
        <p:blipFill>
          <a:blip r:embed="rId10"/>
          <a:stretch>
            <a:fillRect/>
          </a:stretch>
        </p:blipFill>
        <p:spPr>
          <a:xfrm>
            <a:off x="3777551" y="1203512"/>
            <a:ext cx="1605817" cy="854510"/>
          </a:xfrm>
          <a:prstGeom prst="rect">
            <a:avLst/>
          </a:prstGeom>
        </p:spPr>
      </p:pic>
      <p:pic>
        <p:nvPicPr>
          <p:cNvPr id="15" name="Imagen 14">
            <a:extLst>
              <a:ext uri="{FF2B5EF4-FFF2-40B4-BE49-F238E27FC236}">
                <a16:creationId xmlns:a16="http://schemas.microsoft.com/office/drawing/2014/main" id="{F8F7C6FD-9FD5-911B-B979-BCFC004F3E7B}"/>
              </a:ext>
            </a:extLst>
          </p:cNvPr>
          <p:cNvPicPr>
            <a:picLocks noChangeAspect="1"/>
          </p:cNvPicPr>
          <p:nvPr/>
        </p:nvPicPr>
        <p:blipFill>
          <a:blip r:embed="rId11"/>
          <a:stretch>
            <a:fillRect/>
          </a:stretch>
        </p:blipFill>
        <p:spPr>
          <a:xfrm>
            <a:off x="5540766" y="1204822"/>
            <a:ext cx="1605817" cy="853200"/>
          </a:xfrm>
          <a:prstGeom prst="rect">
            <a:avLst/>
          </a:prstGeom>
        </p:spPr>
      </p:pic>
      <p:pic>
        <p:nvPicPr>
          <p:cNvPr id="17" name="Imagen 16">
            <a:extLst>
              <a:ext uri="{FF2B5EF4-FFF2-40B4-BE49-F238E27FC236}">
                <a16:creationId xmlns:a16="http://schemas.microsoft.com/office/drawing/2014/main" id="{C7BFD840-EBF8-17F0-AB86-E15EC92977FE}"/>
              </a:ext>
            </a:extLst>
          </p:cNvPr>
          <p:cNvPicPr>
            <a:picLocks noChangeAspect="1"/>
          </p:cNvPicPr>
          <p:nvPr/>
        </p:nvPicPr>
        <p:blipFill>
          <a:blip r:embed="rId12"/>
          <a:stretch>
            <a:fillRect/>
          </a:stretch>
        </p:blipFill>
        <p:spPr>
          <a:xfrm>
            <a:off x="7303981" y="1203511"/>
            <a:ext cx="1605600" cy="853199"/>
          </a:xfrm>
          <a:prstGeom prst="rect">
            <a:avLst/>
          </a:prstGeom>
        </p:spPr>
      </p:pic>
      <p:pic>
        <p:nvPicPr>
          <p:cNvPr id="19" name="Imagen 18">
            <a:extLst>
              <a:ext uri="{FF2B5EF4-FFF2-40B4-BE49-F238E27FC236}">
                <a16:creationId xmlns:a16="http://schemas.microsoft.com/office/drawing/2014/main" id="{18559CAC-B2D8-5486-93BA-123109E56600}"/>
              </a:ext>
            </a:extLst>
          </p:cNvPr>
          <p:cNvPicPr>
            <a:picLocks noChangeAspect="1"/>
          </p:cNvPicPr>
          <p:nvPr/>
        </p:nvPicPr>
        <p:blipFill>
          <a:blip r:embed="rId13"/>
          <a:stretch>
            <a:fillRect/>
          </a:stretch>
        </p:blipFill>
        <p:spPr>
          <a:xfrm>
            <a:off x="7303981" y="2220913"/>
            <a:ext cx="1605600" cy="853199"/>
          </a:xfrm>
          <a:prstGeom prst="rect">
            <a:avLst/>
          </a:prstGeom>
        </p:spPr>
      </p:pic>
      <p:pic>
        <p:nvPicPr>
          <p:cNvPr id="21" name="Imagen 20">
            <a:extLst>
              <a:ext uri="{FF2B5EF4-FFF2-40B4-BE49-F238E27FC236}">
                <a16:creationId xmlns:a16="http://schemas.microsoft.com/office/drawing/2014/main" id="{DF74FBEC-1516-1043-E240-071647C997A6}"/>
              </a:ext>
            </a:extLst>
          </p:cNvPr>
          <p:cNvPicPr>
            <a:picLocks noChangeAspect="1"/>
          </p:cNvPicPr>
          <p:nvPr/>
        </p:nvPicPr>
        <p:blipFill>
          <a:blip r:embed="rId14"/>
          <a:stretch>
            <a:fillRect/>
          </a:stretch>
        </p:blipFill>
        <p:spPr>
          <a:xfrm>
            <a:off x="7303981" y="3163951"/>
            <a:ext cx="1605600" cy="853199"/>
          </a:xfrm>
          <a:prstGeom prst="rect">
            <a:avLst/>
          </a:prstGeom>
        </p:spPr>
      </p:pic>
      <p:pic>
        <p:nvPicPr>
          <p:cNvPr id="23" name="Imagen 22">
            <a:extLst>
              <a:ext uri="{FF2B5EF4-FFF2-40B4-BE49-F238E27FC236}">
                <a16:creationId xmlns:a16="http://schemas.microsoft.com/office/drawing/2014/main" id="{A3A9C1C2-D373-01FF-A277-209F731C35C9}"/>
              </a:ext>
            </a:extLst>
          </p:cNvPr>
          <p:cNvPicPr>
            <a:picLocks noChangeAspect="1"/>
          </p:cNvPicPr>
          <p:nvPr/>
        </p:nvPicPr>
        <p:blipFill>
          <a:blip r:embed="rId15"/>
          <a:stretch>
            <a:fillRect/>
          </a:stretch>
        </p:blipFill>
        <p:spPr>
          <a:xfrm>
            <a:off x="7303981" y="4097838"/>
            <a:ext cx="1605600" cy="853199"/>
          </a:xfrm>
          <a:prstGeom prst="rect">
            <a:avLst/>
          </a:prstGeom>
        </p:spPr>
      </p:pic>
      <p:pic>
        <p:nvPicPr>
          <p:cNvPr id="25" name="Imagen 24">
            <a:extLst>
              <a:ext uri="{FF2B5EF4-FFF2-40B4-BE49-F238E27FC236}">
                <a16:creationId xmlns:a16="http://schemas.microsoft.com/office/drawing/2014/main" id="{44EA8F61-4243-CA9E-919B-497BC0989095}"/>
              </a:ext>
            </a:extLst>
          </p:cNvPr>
          <p:cNvPicPr>
            <a:picLocks noChangeAspect="1"/>
          </p:cNvPicPr>
          <p:nvPr/>
        </p:nvPicPr>
        <p:blipFill>
          <a:blip r:embed="rId16"/>
          <a:stretch>
            <a:fillRect/>
          </a:stretch>
        </p:blipFill>
        <p:spPr>
          <a:xfrm>
            <a:off x="5387612" y="4108318"/>
            <a:ext cx="1605817" cy="848398"/>
          </a:xfrm>
          <a:prstGeom prst="rect">
            <a:avLst/>
          </a:prstGeom>
        </p:spPr>
      </p:pic>
      <p:pic>
        <p:nvPicPr>
          <p:cNvPr id="27" name="Imagen 26">
            <a:extLst>
              <a:ext uri="{FF2B5EF4-FFF2-40B4-BE49-F238E27FC236}">
                <a16:creationId xmlns:a16="http://schemas.microsoft.com/office/drawing/2014/main" id="{20B95D39-AB84-B92E-306B-45549D1C672F}"/>
              </a:ext>
            </a:extLst>
          </p:cNvPr>
          <p:cNvPicPr>
            <a:picLocks noChangeAspect="1"/>
          </p:cNvPicPr>
          <p:nvPr/>
        </p:nvPicPr>
        <p:blipFill>
          <a:blip r:embed="rId17"/>
          <a:stretch>
            <a:fillRect/>
          </a:stretch>
        </p:blipFill>
        <p:spPr>
          <a:xfrm>
            <a:off x="3374729" y="4108318"/>
            <a:ext cx="1646063" cy="848397"/>
          </a:xfrm>
          <a:prstGeom prst="rect">
            <a:avLst/>
          </a:prstGeom>
        </p:spPr>
      </p:pic>
      <p:pic>
        <p:nvPicPr>
          <p:cNvPr id="29" name="Imagen 28">
            <a:extLst>
              <a:ext uri="{FF2B5EF4-FFF2-40B4-BE49-F238E27FC236}">
                <a16:creationId xmlns:a16="http://schemas.microsoft.com/office/drawing/2014/main" id="{47BF23C5-BB61-31B4-3E16-33EE19E53479}"/>
              </a:ext>
            </a:extLst>
          </p:cNvPr>
          <p:cNvPicPr>
            <a:picLocks noChangeAspect="1"/>
          </p:cNvPicPr>
          <p:nvPr/>
        </p:nvPicPr>
        <p:blipFill>
          <a:blip r:embed="rId18"/>
          <a:stretch>
            <a:fillRect/>
          </a:stretch>
        </p:blipFill>
        <p:spPr>
          <a:xfrm>
            <a:off x="1297732" y="4064217"/>
            <a:ext cx="1646064" cy="886820"/>
          </a:xfrm>
          <a:prstGeom prst="rect">
            <a:avLst/>
          </a:prstGeom>
        </p:spPr>
      </p:pic>
      <p:pic>
        <p:nvPicPr>
          <p:cNvPr id="31" name="Imagen 30">
            <a:extLst>
              <a:ext uri="{FF2B5EF4-FFF2-40B4-BE49-F238E27FC236}">
                <a16:creationId xmlns:a16="http://schemas.microsoft.com/office/drawing/2014/main" id="{3B21C787-F00D-D523-FC6A-24D8F9CD79D9}"/>
              </a:ext>
            </a:extLst>
          </p:cNvPr>
          <p:cNvPicPr>
            <a:picLocks noChangeAspect="1"/>
          </p:cNvPicPr>
          <p:nvPr/>
        </p:nvPicPr>
        <p:blipFill>
          <a:blip r:embed="rId19"/>
          <a:stretch>
            <a:fillRect/>
          </a:stretch>
        </p:blipFill>
        <p:spPr>
          <a:xfrm>
            <a:off x="192916" y="2898947"/>
            <a:ext cx="1719734" cy="853199"/>
          </a:xfrm>
          <a:prstGeom prst="rect">
            <a:avLst/>
          </a:prstGeom>
        </p:spPr>
      </p:pic>
      <p:pic>
        <p:nvPicPr>
          <p:cNvPr id="32" name="Picture 15">
            <a:extLst>
              <a:ext uri="{FF2B5EF4-FFF2-40B4-BE49-F238E27FC236}">
                <a16:creationId xmlns:a16="http://schemas.microsoft.com/office/drawing/2014/main" id="{E971CF58-3022-274C-B47F-60033C84DF00}"/>
              </a:ext>
            </a:extLst>
          </p:cNvPr>
          <p:cNvPicPr>
            <a:picLocks noChangeAspect="1"/>
          </p:cNvPicPr>
          <p:nvPr/>
        </p:nvPicPr>
        <p:blipFill>
          <a:blip r:embed="rId20"/>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107330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CAF70A-AE22-2D98-2035-A94605BF5F90}"/>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5" name="Picture 15">
            <a:extLst>
              <a:ext uri="{FF2B5EF4-FFF2-40B4-BE49-F238E27FC236}">
                <a16:creationId xmlns:a16="http://schemas.microsoft.com/office/drawing/2014/main" id="{6FB54724-571F-ECBA-7E38-7526F1171A1E}"/>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6" name="CuadroTexto 5">
            <a:extLst>
              <a:ext uri="{FF2B5EF4-FFF2-40B4-BE49-F238E27FC236}">
                <a16:creationId xmlns:a16="http://schemas.microsoft.com/office/drawing/2014/main" id="{1CE59B37-6300-5F6A-5959-202255DDFBB7}"/>
              </a:ext>
            </a:extLst>
          </p:cNvPr>
          <p:cNvSpPr txBox="1"/>
          <p:nvPr/>
        </p:nvSpPr>
        <p:spPr>
          <a:xfrm>
            <a:off x="295837" y="1633818"/>
            <a:ext cx="8048064" cy="3139321"/>
          </a:xfrm>
          <a:prstGeom prst="rect">
            <a:avLst/>
          </a:prstGeom>
          <a:noFill/>
        </p:spPr>
        <p:txBody>
          <a:bodyPr wrap="square" rtlCol="0">
            <a:spAutoFit/>
          </a:bodyPr>
          <a:lstStyle/>
          <a:p>
            <a:pPr algn="just"/>
            <a:r>
              <a:rPr lang="es-ES" dirty="0"/>
              <a:t>¿Qué son los microservicios?</a:t>
            </a:r>
          </a:p>
          <a:p>
            <a:pPr algn="just"/>
            <a:endParaRPr lang="es-ES" dirty="0"/>
          </a:p>
          <a:p>
            <a:pPr algn="just"/>
            <a:r>
              <a:rPr lang="es-ES" dirty="0"/>
              <a:t>De acuerdo con AWS Los microservicios son un enfoque arquitectónico y organizativo para el desarrollo de software donde el software está compuesto por pequeños servicios independientes que se comunican a través de API bien definidas. Los propietarios de estos servicios son equipos pequeños independientes.</a:t>
            </a:r>
          </a:p>
          <a:p>
            <a:pPr algn="just"/>
            <a:endParaRPr lang="es-ES" dirty="0"/>
          </a:p>
          <a:p>
            <a:pPr algn="just"/>
            <a:r>
              <a:rPr lang="es-ES" b="0" i="0" dirty="0">
                <a:solidFill>
                  <a:srgbClr val="333333"/>
                </a:solidFill>
                <a:effectLst/>
                <a:latin typeface="AmazonEmberLight"/>
              </a:rPr>
              <a:t>Las arquitecturas de microservicios hacen que las aplicaciones sean más fáciles de escalar y más rápidas de desarrollar. Esto permite la innovación y acelera el tiempo de comercialización de las nuevas características.</a:t>
            </a:r>
          </a:p>
          <a:p>
            <a:pPr algn="just"/>
            <a:endParaRPr lang="es-ES" dirty="0"/>
          </a:p>
        </p:txBody>
      </p:sp>
    </p:spTree>
    <p:extLst>
      <p:ext uri="{BB962C8B-B14F-4D97-AF65-F5344CB8AC3E}">
        <p14:creationId xmlns:p14="http://schemas.microsoft.com/office/powerpoint/2010/main" val="4617638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55AE63-BD5E-C56D-5789-5E296A70A8AE}"/>
              </a:ext>
            </a:extLst>
          </p:cNvPr>
          <p:cNvSpPr txBox="1"/>
          <p:nvPr/>
        </p:nvSpPr>
        <p:spPr>
          <a:xfrm>
            <a:off x="759759" y="1586753"/>
            <a:ext cx="8101853" cy="2585323"/>
          </a:xfrm>
          <a:prstGeom prst="rect">
            <a:avLst/>
          </a:prstGeom>
          <a:noFill/>
        </p:spPr>
        <p:txBody>
          <a:bodyPr wrap="square" rtlCol="0">
            <a:spAutoFit/>
          </a:bodyPr>
          <a:lstStyle/>
          <a:p>
            <a:pPr algn="ctr" rtl="0"/>
            <a:r>
              <a:rPr lang="es-ES" b="0" i="0" u="none" strike="noStrike" dirty="0">
                <a:solidFill>
                  <a:srgbClr val="1F3D5C"/>
                </a:solidFill>
                <a:effectLst/>
                <a:latin typeface="AmazonEmber"/>
              </a:rPr>
              <a:t>Arquitectura monolítica en comparación con la arquitectura de microservicios</a:t>
            </a:r>
          </a:p>
          <a:p>
            <a:pPr algn="l" rtl="0"/>
            <a:endParaRPr lang="es-ES" b="0" i="0" dirty="0">
              <a:solidFill>
                <a:srgbClr val="1F3D5C"/>
              </a:solidFill>
              <a:effectLst/>
              <a:latin typeface="AmazonEmber"/>
            </a:endParaRPr>
          </a:p>
          <a:p>
            <a:pPr algn="just" rtl="0"/>
            <a:r>
              <a:rPr lang="es-ES" b="0" i="0" dirty="0">
                <a:solidFill>
                  <a:srgbClr val="333333"/>
                </a:solidFill>
                <a:effectLst/>
                <a:latin typeface="AmazonEmberLight"/>
              </a:rPr>
              <a:t>Con las arquitecturas monolíticas, todos los procesos están estrechamente asociados y se ejecutan como un solo servicio.</a:t>
            </a:r>
          </a:p>
          <a:p>
            <a:pPr algn="l" rtl="0"/>
            <a:endParaRPr lang="es-ES" dirty="0">
              <a:solidFill>
                <a:srgbClr val="333333"/>
              </a:solidFill>
              <a:latin typeface="AmazonEmberLight"/>
            </a:endParaRPr>
          </a:p>
          <a:p>
            <a:pPr algn="just" rtl="0"/>
            <a:r>
              <a:rPr lang="es-ES" b="0" i="0" dirty="0">
                <a:solidFill>
                  <a:srgbClr val="333333"/>
                </a:solidFill>
                <a:effectLst/>
                <a:latin typeface="AmazonEmberLight"/>
              </a:rPr>
              <a:t>Con una arquitectura de microservicios, una aplicación se crea con componentes independientes que ejecutan cada proceso de la aplicación como un servicio. Estos servicios se comunican a través de una interfaz bien definida mediante API ligeras. </a:t>
            </a:r>
          </a:p>
          <a:p>
            <a:endParaRPr lang="es-ES" dirty="0"/>
          </a:p>
        </p:txBody>
      </p:sp>
      <p:sp>
        <p:nvSpPr>
          <p:cNvPr id="3" name="CuadroTexto 2">
            <a:extLst>
              <a:ext uri="{FF2B5EF4-FFF2-40B4-BE49-F238E27FC236}">
                <a16:creationId xmlns:a16="http://schemas.microsoft.com/office/drawing/2014/main" id="{B7E79CFC-28D3-2287-381A-DAB102418DFD}"/>
              </a:ext>
            </a:extLst>
          </p:cNvPr>
          <p:cNvSpPr txBox="1"/>
          <p:nvPr/>
        </p:nvSpPr>
        <p:spPr>
          <a:xfrm>
            <a:off x="2160892" y="283793"/>
            <a:ext cx="5865837" cy="584775"/>
          </a:xfrm>
          <a:prstGeom prst="rect">
            <a:avLst/>
          </a:prstGeom>
          <a:noFill/>
        </p:spPr>
        <p:txBody>
          <a:bodyPr wrap="none" rtlCol="0">
            <a:spAutoFit/>
          </a:bodyPr>
          <a:lstStyle/>
          <a:p>
            <a:r>
              <a:rPr lang="es-ES" sz="3200" dirty="0">
                <a:solidFill>
                  <a:schemeClr val="bg1"/>
                </a:solidFill>
              </a:rPr>
              <a:t>Microservicios VS Arq. </a:t>
            </a:r>
            <a:r>
              <a:rPr lang="es-ES" sz="3200" dirty="0" err="1">
                <a:solidFill>
                  <a:schemeClr val="bg1"/>
                </a:solidFill>
              </a:rPr>
              <a:t>Monolitíca</a:t>
            </a:r>
            <a:r>
              <a:rPr lang="es-ES" sz="3200" dirty="0"/>
              <a:t> </a:t>
            </a:r>
          </a:p>
        </p:txBody>
      </p:sp>
      <p:pic>
        <p:nvPicPr>
          <p:cNvPr id="4" name="Picture 15">
            <a:extLst>
              <a:ext uri="{FF2B5EF4-FFF2-40B4-BE49-F238E27FC236}">
                <a16:creationId xmlns:a16="http://schemas.microsoft.com/office/drawing/2014/main" id="{EFB59B60-93ED-78C5-A4BD-AAF791AB034E}"/>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8970054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7048B9E-896D-2F82-1215-550D41743F61}"/>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3" name="Picture 15">
            <a:extLst>
              <a:ext uri="{FF2B5EF4-FFF2-40B4-BE49-F238E27FC236}">
                <a16:creationId xmlns:a16="http://schemas.microsoft.com/office/drawing/2014/main" id="{48D6BA5B-970A-E2C6-99EA-F11534C9AB30}"/>
              </a:ext>
            </a:extLst>
          </p:cNvPr>
          <p:cNvPicPr>
            <a:picLocks noChangeAspect="1"/>
          </p:cNvPicPr>
          <p:nvPr/>
        </p:nvPicPr>
        <p:blipFill>
          <a:blip r:embed="rId2"/>
          <a:srcRect/>
          <a:stretch>
            <a:fillRect/>
          </a:stretch>
        </p:blipFill>
        <p:spPr>
          <a:xfrm>
            <a:off x="-72238" y="-44651"/>
            <a:ext cx="2069516" cy="1187452"/>
          </a:xfrm>
          <a:prstGeom prst="rect">
            <a:avLst/>
          </a:prstGeom>
        </p:spPr>
      </p:pic>
      <p:pic>
        <p:nvPicPr>
          <p:cNvPr id="5" name="Imagen 4" descr="Diagrama&#10;&#10;Descripción generada automáticamente">
            <a:extLst>
              <a:ext uri="{FF2B5EF4-FFF2-40B4-BE49-F238E27FC236}">
                <a16:creationId xmlns:a16="http://schemas.microsoft.com/office/drawing/2014/main" id="{EEA5869E-DA36-15DE-DD1E-95948451A97B}"/>
              </a:ext>
            </a:extLst>
          </p:cNvPr>
          <p:cNvPicPr>
            <a:picLocks noChangeAspect="1"/>
          </p:cNvPicPr>
          <p:nvPr/>
        </p:nvPicPr>
        <p:blipFill>
          <a:blip r:embed="rId3"/>
          <a:stretch>
            <a:fillRect/>
          </a:stretch>
        </p:blipFill>
        <p:spPr>
          <a:xfrm>
            <a:off x="1568262" y="1717270"/>
            <a:ext cx="6007474" cy="2572274"/>
          </a:xfrm>
          <a:prstGeom prst="rect">
            <a:avLst/>
          </a:prstGeom>
        </p:spPr>
      </p:pic>
    </p:spTree>
    <p:extLst>
      <p:ext uri="{BB962C8B-B14F-4D97-AF65-F5344CB8AC3E}">
        <p14:creationId xmlns:p14="http://schemas.microsoft.com/office/powerpoint/2010/main" val="1484157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25FAD1-63F5-01F9-1A60-73DDF8EBB3FB}"/>
              </a:ext>
            </a:extLst>
          </p:cNvPr>
          <p:cNvSpPr txBox="1"/>
          <p:nvPr/>
        </p:nvSpPr>
        <p:spPr>
          <a:xfrm>
            <a:off x="3660239" y="344305"/>
            <a:ext cx="1031051" cy="584775"/>
          </a:xfrm>
          <a:prstGeom prst="rect">
            <a:avLst/>
          </a:prstGeom>
          <a:noFill/>
        </p:spPr>
        <p:txBody>
          <a:bodyPr wrap="none" rtlCol="0">
            <a:spAutoFit/>
          </a:bodyPr>
          <a:lstStyle/>
          <a:p>
            <a:r>
              <a:rPr lang="es-ES" sz="3200" dirty="0">
                <a:solidFill>
                  <a:schemeClr val="bg1"/>
                </a:solidFill>
              </a:rPr>
              <a:t>ORM</a:t>
            </a:r>
            <a:endParaRPr lang="es-ES" sz="3200" dirty="0"/>
          </a:p>
        </p:txBody>
      </p:sp>
      <p:pic>
        <p:nvPicPr>
          <p:cNvPr id="3" name="Picture 15">
            <a:extLst>
              <a:ext uri="{FF2B5EF4-FFF2-40B4-BE49-F238E27FC236}">
                <a16:creationId xmlns:a16="http://schemas.microsoft.com/office/drawing/2014/main" id="{58D4309D-E942-4A1F-805B-B7F0BEBB7096}"/>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9E36E05-D7D4-9D47-85F8-623D885028E9}"/>
              </a:ext>
            </a:extLst>
          </p:cNvPr>
          <p:cNvSpPr txBox="1"/>
          <p:nvPr/>
        </p:nvSpPr>
        <p:spPr>
          <a:xfrm>
            <a:off x="416860" y="1606924"/>
            <a:ext cx="8204626" cy="2862322"/>
          </a:xfrm>
          <a:prstGeom prst="rect">
            <a:avLst/>
          </a:prstGeom>
          <a:noFill/>
        </p:spPr>
        <p:txBody>
          <a:bodyPr wrap="square" rtlCol="0">
            <a:spAutoFit/>
          </a:bodyPr>
          <a:lstStyle/>
          <a:p>
            <a:r>
              <a:rPr lang="es-ES" dirty="0"/>
              <a:t>¿Qué es un ORM?</a:t>
            </a:r>
          </a:p>
          <a:p>
            <a:endParaRPr lang="es-ES" dirty="0"/>
          </a:p>
          <a:p>
            <a:pPr algn="just"/>
            <a:r>
              <a:rPr lang="es-ES" dirty="0"/>
              <a:t>De acuerdo a j2logo un ORM (de sus siglas en inglés, </a:t>
            </a:r>
            <a:r>
              <a:rPr lang="es-ES" dirty="0" err="1"/>
              <a:t>Object</a:t>
            </a:r>
            <a:r>
              <a:rPr lang="es-ES" dirty="0"/>
              <a:t> </a:t>
            </a:r>
            <a:r>
              <a:rPr lang="es-ES" dirty="0" err="1"/>
              <a:t>Relational</a:t>
            </a:r>
            <a:r>
              <a:rPr lang="es-ES" dirty="0"/>
              <a:t> </a:t>
            </a:r>
            <a:r>
              <a:rPr lang="es-ES" dirty="0" err="1"/>
              <a:t>Mapper</a:t>
            </a:r>
            <a:r>
              <a:rPr lang="es-ES" dirty="0"/>
              <a:t>), no es más que una utilidad o librería que permite manipular las tablas de una base de datos como si fueran objetos de nuestro programa.</a:t>
            </a:r>
          </a:p>
          <a:p>
            <a:endParaRPr lang="es-ES" dirty="0"/>
          </a:p>
          <a:p>
            <a:pPr algn="just"/>
            <a:r>
              <a:rPr lang="es-ES" dirty="0"/>
              <a:t>Lo más habitual es que una tabla se corresponda con una clase, cada fila de una tabla con un objeto (o instancia de una clase), las columnas de una tabla con los atributos de una clase y las claves ajenas (o </a:t>
            </a:r>
            <a:r>
              <a:rPr lang="es-ES" dirty="0" err="1"/>
              <a:t>Foreign</a:t>
            </a:r>
            <a:r>
              <a:rPr lang="es-ES" dirty="0"/>
              <a:t> </a:t>
            </a:r>
            <a:r>
              <a:rPr lang="es-ES" dirty="0" err="1"/>
              <a:t>Keys</a:t>
            </a:r>
            <a:r>
              <a:rPr lang="es-ES" dirty="0"/>
              <a:t>) con relaciones entre clases (definidas también a partir de atributos).</a:t>
            </a:r>
          </a:p>
        </p:txBody>
      </p:sp>
    </p:spTree>
    <p:extLst>
      <p:ext uri="{BB962C8B-B14F-4D97-AF65-F5344CB8AC3E}">
        <p14:creationId xmlns:p14="http://schemas.microsoft.com/office/powerpoint/2010/main" val="2117793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DA4B92-6361-A457-761F-5BD911032060}"/>
              </a:ext>
            </a:extLst>
          </p:cNvPr>
          <p:cNvSpPr txBox="1"/>
          <p:nvPr/>
        </p:nvSpPr>
        <p:spPr>
          <a:xfrm>
            <a:off x="941294" y="1580029"/>
            <a:ext cx="6848294" cy="2862322"/>
          </a:xfrm>
          <a:prstGeom prst="rect">
            <a:avLst/>
          </a:prstGeom>
          <a:noFill/>
        </p:spPr>
        <p:txBody>
          <a:bodyPr wrap="square" rtlCol="0">
            <a:spAutoFit/>
          </a:bodyPr>
          <a:lstStyle/>
          <a:p>
            <a:r>
              <a:rPr lang="es-ES" dirty="0"/>
              <a:t>Ventajas de usar un ORM</a:t>
            </a:r>
          </a:p>
          <a:p>
            <a:endParaRPr lang="es-ES" dirty="0"/>
          </a:p>
          <a:p>
            <a:pPr marL="285750" indent="-285750">
              <a:buFont typeface="Arial" panose="020B0604020202020204" pitchFamily="34" charset="0"/>
              <a:buChar char="•"/>
            </a:pPr>
            <a:r>
              <a:rPr lang="es-ES" dirty="0"/>
              <a:t>Acceder a las tablas y filas de una base de datos como clases y objetos.</a:t>
            </a:r>
          </a:p>
          <a:p>
            <a:pPr marL="285750" indent="-285750">
              <a:buFont typeface="Arial" panose="020B0604020202020204" pitchFamily="34" charset="0"/>
              <a:buChar char="•"/>
            </a:pPr>
            <a:r>
              <a:rPr lang="es-ES" dirty="0"/>
              <a:t>En la mayoría de ocasiones no es necesario usar el lenguaje SQL.</a:t>
            </a:r>
          </a:p>
          <a:p>
            <a:pPr marL="285750" indent="-285750">
              <a:buFont typeface="Arial" panose="020B0604020202020204" pitchFamily="34" charset="0"/>
              <a:buChar char="•"/>
            </a:pPr>
            <a:r>
              <a:rPr lang="es-ES" dirty="0"/>
              <a:t>El ORM se encarga de hacer las traducciones oportunas.</a:t>
            </a:r>
          </a:p>
          <a:p>
            <a:pPr marL="285750" indent="-285750" algn="just">
              <a:buFont typeface="Arial" panose="020B0604020202020204" pitchFamily="34" charset="0"/>
              <a:buChar char="•"/>
            </a:pPr>
            <a:r>
              <a:rPr lang="es-ES" dirty="0"/>
              <a:t>Independencia de la base de datos.</a:t>
            </a:r>
          </a:p>
          <a:p>
            <a:pPr marL="285750" indent="-285750">
              <a:buFont typeface="Arial" panose="020B0604020202020204" pitchFamily="34" charset="0"/>
              <a:buChar char="•"/>
            </a:pPr>
            <a:r>
              <a:rPr lang="es-ES" dirty="0"/>
              <a:t>Es posible cambiar de motor de base de datos modificando muy poco código en la aplicación.</a:t>
            </a:r>
          </a:p>
          <a:p>
            <a:pPr marL="285750" indent="-285750">
              <a:buFont typeface="Arial" panose="020B0604020202020204" pitchFamily="34" charset="0"/>
              <a:buChar char="•"/>
            </a:pPr>
            <a:r>
              <a:rPr lang="es-ES" dirty="0"/>
              <a:t>Incrementa la productividad del desarrollador.</a:t>
            </a:r>
          </a:p>
        </p:txBody>
      </p:sp>
      <p:sp>
        <p:nvSpPr>
          <p:cNvPr id="3" name="CuadroTexto 2">
            <a:extLst>
              <a:ext uri="{FF2B5EF4-FFF2-40B4-BE49-F238E27FC236}">
                <a16:creationId xmlns:a16="http://schemas.microsoft.com/office/drawing/2014/main" id="{C5ADC6E5-276B-781F-F221-CB787C931FE3}"/>
              </a:ext>
            </a:extLst>
          </p:cNvPr>
          <p:cNvSpPr txBox="1"/>
          <p:nvPr/>
        </p:nvSpPr>
        <p:spPr>
          <a:xfrm>
            <a:off x="3303255" y="256687"/>
            <a:ext cx="2537490" cy="584775"/>
          </a:xfrm>
          <a:prstGeom prst="rect">
            <a:avLst/>
          </a:prstGeom>
          <a:noFill/>
        </p:spPr>
        <p:txBody>
          <a:bodyPr wrap="none" rtlCol="0">
            <a:spAutoFit/>
          </a:bodyPr>
          <a:lstStyle/>
          <a:p>
            <a:r>
              <a:rPr lang="es-ES" sz="3200" dirty="0">
                <a:solidFill>
                  <a:schemeClr val="bg1"/>
                </a:solidFill>
              </a:rPr>
              <a:t>Ventajas ORM</a:t>
            </a:r>
            <a:endParaRPr lang="es-ES" sz="3200" dirty="0"/>
          </a:p>
        </p:txBody>
      </p:sp>
      <p:pic>
        <p:nvPicPr>
          <p:cNvPr id="4" name="Picture 15">
            <a:extLst>
              <a:ext uri="{FF2B5EF4-FFF2-40B4-BE49-F238E27FC236}">
                <a16:creationId xmlns:a16="http://schemas.microsoft.com/office/drawing/2014/main" id="{FB78E9C0-28A9-D066-2D8E-52D00BA793AC}"/>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56310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C95378-AE70-8F12-F795-FA83EC873EDE}"/>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3" name="Picture 15">
            <a:extLst>
              <a:ext uri="{FF2B5EF4-FFF2-40B4-BE49-F238E27FC236}">
                <a16:creationId xmlns:a16="http://schemas.microsoft.com/office/drawing/2014/main" id="{39D13426-2A9D-D9A2-F3D4-FC76AAA9C78D}"/>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5" name="CuadroTexto 4">
            <a:extLst>
              <a:ext uri="{FF2B5EF4-FFF2-40B4-BE49-F238E27FC236}">
                <a16:creationId xmlns:a16="http://schemas.microsoft.com/office/drawing/2014/main" id="{5F7C068B-09B3-445C-CFDE-231E1A8927D7}"/>
              </a:ext>
            </a:extLst>
          </p:cNvPr>
          <p:cNvSpPr txBox="1"/>
          <p:nvPr/>
        </p:nvSpPr>
        <p:spPr>
          <a:xfrm>
            <a:off x="833719" y="2030506"/>
            <a:ext cx="7745505" cy="2031325"/>
          </a:xfrm>
          <a:prstGeom prst="rect">
            <a:avLst/>
          </a:prstGeom>
          <a:noFill/>
        </p:spPr>
        <p:txBody>
          <a:bodyPr wrap="square" rtlCol="0">
            <a:spAutoFit/>
          </a:bodyPr>
          <a:lstStyle/>
          <a:p>
            <a:pPr algn="just"/>
            <a:r>
              <a:rPr lang="es-ES" dirty="0" err="1"/>
              <a:t>SQLAlchemy</a:t>
            </a:r>
            <a:r>
              <a:rPr lang="es-ES" dirty="0"/>
              <a:t> es una librería para Python que facilita el acceso a una base de datos relacional, así como las operaciones a realizar sobre la misma.</a:t>
            </a:r>
          </a:p>
          <a:p>
            <a:endParaRPr lang="es-ES" dirty="0"/>
          </a:p>
          <a:p>
            <a:pPr algn="just"/>
            <a:r>
              <a:rPr lang="es-ES" dirty="0"/>
              <a:t>Es independiente del motor de base de datos a utilizar, es decir, en principio, es compatible con la mayoría de bases de datos relacionales conocidas: PostgreSQL, MySQL, Oracle, Microsoft SQL Server, </a:t>
            </a:r>
            <a:r>
              <a:rPr lang="es-ES" dirty="0" err="1"/>
              <a:t>Sqlite</a:t>
            </a:r>
            <a:r>
              <a:rPr lang="es-ES" dirty="0"/>
              <a:t>, …</a:t>
            </a:r>
          </a:p>
          <a:p>
            <a:endParaRPr lang="es-ES" dirty="0"/>
          </a:p>
        </p:txBody>
      </p:sp>
    </p:spTree>
    <p:extLst>
      <p:ext uri="{BB962C8B-B14F-4D97-AF65-F5344CB8AC3E}">
        <p14:creationId xmlns:p14="http://schemas.microsoft.com/office/powerpoint/2010/main" val="26552988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cala de tiempo&#10;&#10;Descripción generada automáticamente">
            <a:extLst>
              <a:ext uri="{FF2B5EF4-FFF2-40B4-BE49-F238E27FC236}">
                <a16:creationId xmlns:a16="http://schemas.microsoft.com/office/drawing/2014/main" id="{D9B2B11F-0621-27CD-15E1-C47BCF8802DA}"/>
              </a:ext>
            </a:extLst>
          </p:cNvPr>
          <p:cNvPicPr>
            <a:picLocks noChangeAspect="1"/>
          </p:cNvPicPr>
          <p:nvPr/>
        </p:nvPicPr>
        <p:blipFill>
          <a:blip r:embed="rId2"/>
          <a:stretch>
            <a:fillRect/>
          </a:stretch>
        </p:blipFill>
        <p:spPr>
          <a:xfrm>
            <a:off x="1905580" y="1518564"/>
            <a:ext cx="6037833" cy="3137198"/>
          </a:xfrm>
          <a:prstGeom prst="rect">
            <a:avLst/>
          </a:prstGeom>
        </p:spPr>
      </p:pic>
      <p:sp>
        <p:nvSpPr>
          <p:cNvPr id="4" name="CuadroTexto 3">
            <a:extLst>
              <a:ext uri="{FF2B5EF4-FFF2-40B4-BE49-F238E27FC236}">
                <a16:creationId xmlns:a16="http://schemas.microsoft.com/office/drawing/2014/main" id="{D1A22551-5380-C24C-17E2-11E2B891B301}"/>
              </a:ext>
            </a:extLst>
          </p:cNvPr>
          <p:cNvSpPr txBox="1"/>
          <p:nvPr/>
        </p:nvSpPr>
        <p:spPr>
          <a:xfrm>
            <a:off x="2344242" y="256687"/>
            <a:ext cx="5474384" cy="584775"/>
          </a:xfrm>
          <a:prstGeom prst="rect">
            <a:avLst/>
          </a:prstGeom>
          <a:noFill/>
        </p:spPr>
        <p:txBody>
          <a:bodyPr wrap="none" rtlCol="0">
            <a:spAutoFit/>
          </a:bodyPr>
          <a:lstStyle/>
          <a:p>
            <a:r>
              <a:rPr lang="es-ES" sz="3200" dirty="0" err="1">
                <a:solidFill>
                  <a:schemeClr val="bg1"/>
                </a:solidFill>
              </a:rPr>
              <a:t>SQLALchemy</a:t>
            </a:r>
            <a:r>
              <a:rPr lang="es-ES" sz="3200" dirty="0">
                <a:solidFill>
                  <a:schemeClr val="bg1"/>
                </a:solidFill>
              </a:rPr>
              <a:t> - Correspondencia</a:t>
            </a:r>
            <a:endParaRPr lang="es-ES" sz="3200" dirty="0"/>
          </a:p>
        </p:txBody>
      </p:sp>
      <p:pic>
        <p:nvPicPr>
          <p:cNvPr id="5" name="Picture 15">
            <a:extLst>
              <a:ext uri="{FF2B5EF4-FFF2-40B4-BE49-F238E27FC236}">
                <a16:creationId xmlns:a16="http://schemas.microsoft.com/office/drawing/2014/main" id="{6212B964-962D-5A14-57A7-701C4BBBC7D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35233456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C6D88E-619B-B9BF-B547-BB08423857EB}"/>
              </a:ext>
            </a:extLst>
          </p:cNvPr>
          <p:cNvSpPr txBox="1"/>
          <p:nvPr/>
        </p:nvSpPr>
        <p:spPr>
          <a:xfrm>
            <a:off x="436776" y="1715411"/>
            <a:ext cx="8377771" cy="2585323"/>
          </a:xfrm>
          <a:prstGeom prst="rect">
            <a:avLst/>
          </a:prstGeom>
          <a:noFill/>
        </p:spPr>
        <p:txBody>
          <a:bodyPr wrap="square" rtlCol="0">
            <a:spAutoFit/>
          </a:bodyPr>
          <a:lstStyle/>
          <a:p>
            <a:pPr algn="just"/>
            <a:r>
              <a:rPr lang="es-ES" dirty="0"/>
              <a:t>Aunque se puede usar </a:t>
            </a:r>
            <a:r>
              <a:rPr lang="es-ES" dirty="0" err="1"/>
              <a:t>SQLAlchemy</a:t>
            </a:r>
            <a:r>
              <a:rPr lang="es-ES" dirty="0"/>
              <a:t> utilizando consultas en lenguaje SQL nativo, la principal ventaja de trabajar con esta librería se consigue haciendo uso de su ORM. El ORM de </a:t>
            </a:r>
            <a:r>
              <a:rPr lang="es-ES" dirty="0" err="1"/>
              <a:t>SQLAlchemy</a:t>
            </a:r>
            <a:r>
              <a:rPr lang="es-ES" dirty="0"/>
              <a:t> mapea tablas a clases Python y convierte automáticamente llamadas a funciones dentro de estas clases a sentencias SQL.</a:t>
            </a:r>
          </a:p>
          <a:p>
            <a:endParaRPr lang="es-ES" dirty="0"/>
          </a:p>
          <a:p>
            <a:pPr algn="just"/>
            <a:r>
              <a:rPr lang="es-ES" dirty="0"/>
              <a:t>Además, </a:t>
            </a:r>
            <a:r>
              <a:rPr lang="es-ES" dirty="0" err="1"/>
              <a:t>SQLAlchemy</a:t>
            </a:r>
            <a:r>
              <a:rPr lang="es-ES" dirty="0"/>
              <a:t> implementa múltiples patrones de diseño que te permiten desarrollar aplicaciones rápidamente y te abstrae de ciertas tareas, como manejar el pool de conexiones a la base de datos.</a:t>
            </a:r>
          </a:p>
          <a:p>
            <a:endParaRPr lang="es-ES" dirty="0"/>
          </a:p>
        </p:txBody>
      </p:sp>
      <p:sp>
        <p:nvSpPr>
          <p:cNvPr id="3" name="CuadroTexto 2">
            <a:extLst>
              <a:ext uri="{FF2B5EF4-FFF2-40B4-BE49-F238E27FC236}">
                <a16:creationId xmlns:a16="http://schemas.microsoft.com/office/drawing/2014/main" id="{C8058B18-D988-B137-7A37-1A1119491DCB}"/>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4" name="Picture 15">
            <a:extLst>
              <a:ext uri="{FF2B5EF4-FFF2-40B4-BE49-F238E27FC236}">
                <a16:creationId xmlns:a16="http://schemas.microsoft.com/office/drawing/2014/main" id="{B925BD2A-88F8-AB95-2C64-71AA653EF2A7}"/>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5147315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674984" y="171971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 name="Imagen 3" descr="Imagen que contiene Logotipo&#10;&#10;Descripción generada automáticamente">
            <a:extLst>
              <a:ext uri="{FF2B5EF4-FFF2-40B4-BE49-F238E27FC236}">
                <a16:creationId xmlns:a16="http://schemas.microsoft.com/office/drawing/2014/main" id="{178DA9F4-AC44-B8FC-12FE-42E2DA6E32BC}"/>
              </a:ext>
            </a:extLst>
          </p:cNvPr>
          <p:cNvPicPr>
            <a:picLocks noChangeAspect="1"/>
          </p:cNvPicPr>
          <p:nvPr/>
        </p:nvPicPr>
        <p:blipFill>
          <a:blip r:embed="rId2"/>
          <a:stretch>
            <a:fillRect/>
          </a:stretch>
        </p:blipFill>
        <p:spPr>
          <a:xfrm>
            <a:off x="6865031" y="424141"/>
            <a:ext cx="2338391" cy="1341292"/>
          </a:xfrm>
          <a:prstGeom prst="rect">
            <a:avLst/>
          </a:prstGeom>
        </p:spPr>
      </p:pic>
      <p:sp>
        <p:nvSpPr>
          <p:cNvPr id="6" name="CuadroTexto 5">
            <a:extLst>
              <a:ext uri="{FF2B5EF4-FFF2-40B4-BE49-F238E27FC236}">
                <a16:creationId xmlns:a16="http://schemas.microsoft.com/office/drawing/2014/main" id="{E004736A-6A27-31B1-116B-B78010B8C4E8}"/>
              </a:ext>
            </a:extLst>
          </p:cNvPr>
          <p:cNvSpPr txBox="1"/>
          <p:nvPr/>
        </p:nvSpPr>
        <p:spPr>
          <a:xfrm>
            <a:off x="450477" y="3166782"/>
            <a:ext cx="4699747" cy="1754326"/>
          </a:xfrm>
          <a:prstGeom prst="rect">
            <a:avLst/>
          </a:prstGeom>
          <a:noFill/>
        </p:spPr>
        <p:txBody>
          <a:bodyPr wrap="square" rtlCol="0">
            <a:spAutoFit/>
          </a:bodyPr>
          <a:lstStyle/>
          <a:p>
            <a:r>
              <a:rPr lang="es-ES" dirty="0"/>
              <a:t>Equipo: </a:t>
            </a:r>
          </a:p>
          <a:p>
            <a:r>
              <a:rPr lang="es-ES" dirty="0"/>
              <a:t>Alejandro Giraldo</a:t>
            </a:r>
          </a:p>
          <a:p>
            <a:r>
              <a:rPr lang="es-ES" dirty="0"/>
              <a:t>Juan José Agudelo</a:t>
            </a:r>
          </a:p>
          <a:p>
            <a:r>
              <a:rPr lang="es-ES" dirty="0"/>
              <a:t>Juan Camilo Hernández</a:t>
            </a:r>
          </a:p>
          <a:p>
            <a:r>
              <a:rPr lang="es-ES" dirty="0"/>
              <a:t>Jorge Mario Camelo</a:t>
            </a:r>
          </a:p>
          <a:p>
            <a:r>
              <a:rPr lang="es-ES" dirty="0"/>
              <a:t>Julian Darío Franco</a:t>
            </a:r>
          </a:p>
        </p:txBody>
      </p:sp>
      <p:sp>
        <p:nvSpPr>
          <p:cNvPr id="2" name="Rectángulo 1">
            <a:extLst>
              <a:ext uri="{FF2B5EF4-FFF2-40B4-BE49-F238E27FC236}">
                <a16:creationId xmlns:a16="http://schemas.microsoft.com/office/drawing/2014/main" id="{164CB270-379E-3826-C04F-5E8577F2BF95}"/>
              </a:ext>
            </a:extLst>
          </p:cNvPr>
          <p:cNvSpPr/>
          <p:nvPr/>
        </p:nvSpPr>
        <p:spPr>
          <a:xfrm>
            <a:off x="7585225" y="1765433"/>
            <a:ext cx="898002" cy="246221"/>
          </a:xfrm>
          <a:prstGeom prst="rect">
            <a:avLst/>
          </a:prstGeom>
          <a:noFill/>
        </p:spPr>
        <p:txBody>
          <a:bodyPr wrap="none" lIns="91440" tIns="45720" rIns="91440" bIns="45720">
            <a:spAutoFit/>
          </a:bodyPr>
          <a:lstStyle/>
          <a:p>
            <a:pPr algn="ctr"/>
            <a:r>
              <a:rPr lang="es-ES" sz="1000" dirty="0">
                <a:ln w="0"/>
                <a:solidFill>
                  <a:schemeClr val="accent1"/>
                </a:solidFill>
                <a:effectLst>
                  <a:outerShdw blurRad="38100" dist="25400" dir="5400000" algn="ctr" rotWithShape="0">
                    <a:srgbClr val="6E747A">
                      <a:alpha val="43000"/>
                    </a:srgbClr>
                  </a:outerShdw>
                </a:effectLst>
              </a:rPr>
              <a:t>Adsi:2236347</a:t>
            </a:r>
            <a:endParaRPr lang="es-ES" sz="1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779415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CDBA5B-5161-045A-BC6A-83CB9AB1F87E}"/>
              </a:ext>
            </a:extLst>
          </p:cNvPr>
          <p:cNvSpPr txBox="1"/>
          <p:nvPr/>
        </p:nvSpPr>
        <p:spPr>
          <a:xfrm>
            <a:off x="1060983" y="1661276"/>
            <a:ext cx="184731" cy="369332"/>
          </a:xfrm>
          <a:prstGeom prst="rect">
            <a:avLst/>
          </a:prstGeom>
          <a:noFill/>
        </p:spPr>
        <p:txBody>
          <a:bodyPr wrap="none" rtlCol="0">
            <a:spAutoFit/>
          </a:bodyPr>
          <a:lstStyle/>
          <a:p>
            <a:endParaRPr lang="es-ES" dirty="0"/>
          </a:p>
        </p:txBody>
      </p:sp>
      <p:sp>
        <p:nvSpPr>
          <p:cNvPr id="3" name="CuadroTexto 2">
            <a:extLst>
              <a:ext uri="{FF2B5EF4-FFF2-40B4-BE49-F238E27FC236}">
                <a16:creationId xmlns:a16="http://schemas.microsoft.com/office/drawing/2014/main" id="{9A2EF3E7-0FFD-EA55-8827-F3258ED79CC5}"/>
              </a:ext>
            </a:extLst>
          </p:cNvPr>
          <p:cNvSpPr txBox="1"/>
          <p:nvPr/>
        </p:nvSpPr>
        <p:spPr>
          <a:xfrm>
            <a:off x="296189" y="1845942"/>
            <a:ext cx="8551622" cy="2308324"/>
          </a:xfrm>
          <a:prstGeom prst="rect">
            <a:avLst/>
          </a:prstGeom>
          <a:noFill/>
        </p:spPr>
        <p:txBody>
          <a:bodyPr wrap="square" rtlCol="0">
            <a:spAutoFit/>
          </a:bodyPr>
          <a:lstStyle/>
          <a:p>
            <a:pPr algn="just"/>
            <a:r>
              <a:rPr lang="es-ES" dirty="0" err="1"/>
              <a:t>SQLAlchemy</a:t>
            </a:r>
            <a:r>
              <a:rPr lang="es-ES" dirty="0"/>
              <a:t> proporciona una interfaz única para comunicarte con los diferentes drivers de bases de datos Python que implementan el estándar Python DBAPI.</a:t>
            </a:r>
          </a:p>
          <a:p>
            <a:endParaRPr lang="es-ES" dirty="0"/>
          </a:p>
          <a:p>
            <a:pPr algn="just"/>
            <a:r>
              <a:rPr lang="es-ES" dirty="0"/>
              <a:t>Este estándar, especifica cómo las librerías Python que se integran con las bases de datos deben exponer sus interfaces. Por tanto, al usar </a:t>
            </a:r>
            <a:r>
              <a:rPr lang="es-ES" dirty="0" err="1"/>
              <a:t>SQLAlchemy</a:t>
            </a:r>
            <a:r>
              <a:rPr lang="es-ES" dirty="0"/>
              <a:t> no interactuarás directamente con dicho API, sino con la interfaz que precisamente proporciona </a:t>
            </a:r>
            <a:r>
              <a:rPr lang="es-ES" dirty="0" err="1"/>
              <a:t>SQLAlchemy</a:t>
            </a:r>
            <a:r>
              <a:rPr lang="es-ES" dirty="0"/>
              <a:t>. Esto es lo que permite cambiar el motor de base de datos de una aplicación sin modificar apenas el código que interactúa con los datos.</a:t>
            </a:r>
          </a:p>
        </p:txBody>
      </p:sp>
      <p:sp>
        <p:nvSpPr>
          <p:cNvPr id="4" name="CuadroTexto 3">
            <a:extLst>
              <a:ext uri="{FF2B5EF4-FFF2-40B4-BE49-F238E27FC236}">
                <a16:creationId xmlns:a16="http://schemas.microsoft.com/office/drawing/2014/main" id="{C1EF2821-007C-2AE8-4F23-B5824E2BD287}"/>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5" name="Picture 15">
            <a:extLst>
              <a:ext uri="{FF2B5EF4-FFF2-40B4-BE49-F238E27FC236}">
                <a16:creationId xmlns:a16="http://schemas.microsoft.com/office/drawing/2014/main" id="{0CD1A657-328E-F10A-492F-C2978A1AD90B}"/>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3463382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585323"/>
          </a:xfrm>
          <a:prstGeom prst="rect">
            <a:avLst/>
          </a:prstGeom>
          <a:noFill/>
        </p:spPr>
        <p:txBody>
          <a:bodyPr wrap="square" rtlCol="0">
            <a:spAutoFit/>
          </a:bodyPr>
          <a:lstStyle/>
          <a:p>
            <a:pPr algn="just"/>
            <a:r>
              <a:rPr lang="es-ES" dirty="0"/>
              <a:t>Menciona </a:t>
            </a:r>
            <a:r>
              <a:rPr lang="es-ES" dirty="0" err="1"/>
              <a:t>Quality</a:t>
            </a:r>
            <a:r>
              <a:rPr lang="es-ES" dirty="0"/>
              <a:t> </a:t>
            </a:r>
            <a:r>
              <a:rPr lang="es-ES" dirty="0" err="1"/>
              <a:t>Devs</a:t>
            </a:r>
            <a:r>
              <a:rPr lang="es-ES" dirty="0"/>
              <a:t> que Angular es un </a:t>
            </a:r>
            <a:r>
              <a:rPr lang="es-ES" dirty="0" err="1"/>
              <a:t>framework</a:t>
            </a:r>
            <a:r>
              <a:rPr lang="es-ES" dirty="0"/>
              <a:t> (un entorno de trabajo​ o marco de trabajo) </a:t>
            </a:r>
            <a:r>
              <a:rPr lang="es-ES" dirty="0" err="1"/>
              <a:t>opensource</a:t>
            </a:r>
            <a:r>
              <a:rPr lang="es-ES" dirty="0"/>
              <a:t> desarrollado por Google para facilitar la creación y programación de aplicaciones web de una sola página, las webs SPA (Single Page </a:t>
            </a:r>
            <a:r>
              <a:rPr lang="es-ES" dirty="0" err="1"/>
              <a:t>Application</a:t>
            </a:r>
            <a:r>
              <a:rPr lang="es-ES" dirty="0"/>
              <a:t>).</a:t>
            </a:r>
          </a:p>
          <a:p>
            <a:endParaRPr lang="es-ES" dirty="0"/>
          </a:p>
          <a:p>
            <a:pPr algn="just"/>
            <a:r>
              <a:rPr lang="es-ES" dirty="0"/>
              <a:t>Angular separa completamente el </a:t>
            </a:r>
            <a:r>
              <a:rPr lang="es-ES" dirty="0" err="1"/>
              <a:t>frontend</a:t>
            </a:r>
            <a:r>
              <a:rPr lang="es-ES" dirty="0"/>
              <a:t> y el </a:t>
            </a:r>
            <a:r>
              <a:rPr lang="es-ES" dirty="0" err="1"/>
              <a:t>backend</a:t>
            </a:r>
            <a:r>
              <a:rPr lang="es-ES" dirty="0"/>
              <a:t> en la aplicación, evita escribir código repetitivo y mantiene todo más ordenado gracias a su patrón MVC (Modelo-Vista-Controlador) asegurando los desarrollos con rapidez, a la vez que posibilita modificaciones y actualizaciones.</a:t>
            </a:r>
          </a:p>
        </p:txBody>
      </p:sp>
    </p:spTree>
    <p:extLst>
      <p:ext uri="{BB962C8B-B14F-4D97-AF65-F5344CB8AC3E}">
        <p14:creationId xmlns:p14="http://schemas.microsoft.com/office/powerpoint/2010/main" val="17927921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862322"/>
          </a:xfrm>
          <a:prstGeom prst="rect">
            <a:avLst/>
          </a:prstGeom>
          <a:noFill/>
        </p:spPr>
        <p:txBody>
          <a:bodyPr wrap="square" rtlCol="0">
            <a:spAutoFit/>
          </a:bodyPr>
          <a:lstStyle/>
          <a:p>
            <a:pPr algn="just"/>
            <a:r>
              <a:rPr lang="es-ES" dirty="0"/>
              <a:t>En una web SPA aunque la velocidad de carga puede resultar un poco lenta la primera vez que se abre, navegar después es totalmente instantáneo, ya que se ha cargado toda la página de golpe.</a:t>
            </a:r>
          </a:p>
          <a:p>
            <a:pPr algn="just"/>
            <a:endParaRPr lang="es-ES" dirty="0"/>
          </a:p>
          <a:p>
            <a:pPr algn="just"/>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pPr algn="just"/>
            <a:endParaRPr lang="es-ES" dirty="0"/>
          </a:p>
          <a:p>
            <a:pPr algn="just"/>
            <a:r>
              <a:rPr lang="es-ES" dirty="0"/>
              <a:t>Entre otras ventajas, este </a:t>
            </a:r>
            <a:r>
              <a:rPr lang="es-ES" dirty="0" err="1"/>
              <a:t>framework</a:t>
            </a:r>
            <a:r>
              <a:rPr lang="es-ES" dirty="0"/>
              <a:t> es modular y escalable adaptándose a nuestras necesidades y al estar basado en el estándar de componentes web.</a:t>
            </a:r>
          </a:p>
        </p:txBody>
      </p:sp>
    </p:spTree>
    <p:extLst>
      <p:ext uri="{BB962C8B-B14F-4D97-AF65-F5344CB8AC3E}">
        <p14:creationId xmlns:p14="http://schemas.microsoft.com/office/powerpoint/2010/main" val="8207564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2"/>
          <a:stretch>
            <a:fillRect/>
          </a:stretch>
        </p:blipFill>
        <p:spPr>
          <a:xfrm>
            <a:off x="974808" y="1739854"/>
            <a:ext cx="2469229" cy="2674998"/>
          </a:xfrm>
          <a:prstGeom prst="rect">
            <a:avLst/>
          </a:prstGeom>
        </p:spPr>
      </p:pic>
      <p:sp>
        <p:nvSpPr>
          <p:cNvPr id="4" name="CuadroTexto 3">
            <a:extLst>
              <a:ext uri="{FF2B5EF4-FFF2-40B4-BE49-F238E27FC236}">
                <a16:creationId xmlns:a16="http://schemas.microsoft.com/office/drawing/2014/main" id="{E11E06F0-502D-8736-7390-405DACB2301D}"/>
              </a:ext>
            </a:extLst>
          </p:cNvPr>
          <p:cNvSpPr txBox="1"/>
          <p:nvPr/>
        </p:nvSpPr>
        <p:spPr>
          <a:xfrm>
            <a:off x="3444037" y="2506695"/>
            <a:ext cx="4963923" cy="1323439"/>
          </a:xfrm>
          <a:prstGeom prst="rect">
            <a:avLst/>
          </a:prstGeom>
          <a:noFill/>
        </p:spPr>
        <p:txBody>
          <a:bodyPr wrap="none" rtlCol="0">
            <a:spAutoFit/>
          </a:bodyPr>
          <a:lstStyle/>
          <a:p>
            <a:pPr algn="ctr"/>
            <a:r>
              <a:rPr lang="es-ES" sz="4000">
                <a:solidFill>
                  <a:srgbClr val="0033CC"/>
                </a:solidFill>
              </a:rPr>
              <a:t>Ahora Bien, </a:t>
            </a:r>
            <a:r>
              <a:rPr lang="es-ES" sz="4000" dirty="0">
                <a:solidFill>
                  <a:srgbClr val="0033CC"/>
                </a:solidFill>
              </a:rPr>
              <a:t>Veamos el </a:t>
            </a:r>
          </a:p>
          <a:p>
            <a:pPr algn="ctr"/>
            <a:r>
              <a:rPr lang="es-ES" sz="4000" dirty="0">
                <a:solidFill>
                  <a:srgbClr val="0033CC"/>
                </a:solidFill>
              </a:rPr>
              <a:t>Aplicativo funcionando</a:t>
            </a:r>
          </a:p>
        </p:txBody>
      </p:sp>
      <p:pic>
        <p:nvPicPr>
          <p:cNvPr id="5" name="Picture 15">
            <a:extLst>
              <a:ext uri="{FF2B5EF4-FFF2-40B4-BE49-F238E27FC236}">
                <a16:creationId xmlns:a16="http://schemas.microsoft.com/office/drawing/2014/main" id="{12FB10BB-144D-FF9F-2181-F352930959A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729787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588122"/>
            <a:ext cx="8112548" cy="2629694"/>
          </a:xfrm>
          <a:prstGeom prst="rect">
            <a:avLst/>
          </a:prstGeom>
          <a:noFill/>
        </p:spPr>
        <p:txBody>
          <a:bodyPr wrap="square" rtlCol="0">
            <a:spAutoFit/>
          </a:bodyPr>
          <a:lstStyle/>
          <a:p>
            <a:pPr algn="just">
              <a:lnSpc>
                <a:spcPct val="107000"/>
              </a:lnSpc>
              <a:spcAft>
                <a:spcPts val="800"/>
              </a:spcAft>
            </a:pPr>
            <a:r>
              <a:rPr lang="es-ES" sz="1800" dirty="0">
                <a:effectLst/>
                <a:latin typeface="Arial" panose="020B0604020202020204" pitchFamily="34" charset="0"/>
                <a:ea typeface="Calibri" panose="020F0502020204030204" pitchFamily="34" charset="0"/>
              </a:rPr>
              <a:t>Las entidades de salud, necesitan herramientas eficientes que permitan una interacción en tiempo real y una administración inteligente de los diferentes PROCESOS Y RECURSOS con los que cuentan, ya sean estos intangibles o no.</a:t>
            </a: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Nuestra compañía ofrece un aplicativo web </a:t>
            </a:r>
            <a:r>
              <a:rPr lang="es-VE" dirty="0">
                <a:latin typeface="Arial" panose="020B0604020202020204" pitchFamily="34" charset="0"/>
                <a:ea typeface="Calibri" panose="020F0502020204030204" pitchFamily="34" charset="0"/>
              </a:rPr>
              <a:t>que permita la administración de historias clínicas, para entidades de salud con objeto social diferente.</a:t>
            </a:r>
          </a:p>
          <a:p>
            <a:pPr algn="just">
              <a:spcAft>
                <a:spcPts val="800"/>
              </a:spcAft>
            </a:pPr>
            <a:r>
              <a:rPr lang="es-VE" dirty="0">
                <a:latin typeface="Arial" panose="020B0604020202020204" pitchFamily="34" charset="0"/>
                <a:ea typeface="Calibri" panose="020F0502020204030204" pitchFamily="34" charset="0"/>
              </a:rPr>
              <a:t>Como es el caso de un CRC o una IPS d</a:t>
            </a:r>
            <a:r>
              <a:rPr lang="es-VE" sz="1800" dirty="0">
                <a:effectLst/>
                <a:latin typeface="Arial" panose="020B0604020202020204" pitchFamily="34" charset="0"/>
                <a:ea typeface="Calibri" panose="020F0502020204030204" pitchFamily="34" charset="0"/>
              </a:rPr>
              <a:t>onde se realizan exámenes ocupacionales.</a:t>
            </a:r>
            <a:endParaRPr lang="es-ES" sz="1800" dirty="0">
              <a:effectLst/>
              <a:latin typeface="Calibri" panose="020F0502020204030204" pitchFamily="34" charset="0"/>
              <a:ea typeface="Calibri" panose="020F0502020204030204" pitchFamily="34" charset="0"/>
            </a:endParaRPr>
          </a:p>
        </p:txBody>
      </p:sp>
      <p:pic>
        <p:nvPicPr>
          <p:cNvPr id="7" name="Imagen 6" descr="Imagen que contiene Logotipo&#10;&#10;Descripción generada automáticamente">
            <a:extLst>
              <a:ext uri="{FF2B5EF4-FFF2-40B4-BE49-F238E27FC236}">
                <a16:creationId xmlns:a16="http://schemas.microsoft.com/office/drawing/2014/main" id="{9382F1C6-D67C-C1B2-226E-1CCF19DCFB78}"/>
              </a:ext>
            </a:extLst>
          </p:cNvPr>
          <p:cNvPicPr>
            <a:picLocks noChangeAspect="1"/>
          </p:cNvPicPr>
          <p:nvPr/>
        </p:nvPicPr>
        <p:blipFill>
          <a:blip r:embed="rId2"/>
          <a:stretch>
            <a:fillRect/>
          </a:stretch>
        </p:blipFill>
        <p:spPr>
          <a:xfrm>
            <a:off x="7497142" y="4094629"/>
            <a:ext cx="1450314" cy="831895"/>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EA6247B5-EAAD-BD71-4AB9-2A35B3940E06}"/>
              </a:ext>
            </a:extLst>
          </p:cNvPr>
          <p:cNvPicPr>
            <a:picLocks noChangeAspect="1"/>
          </p:cNvPicPr>
          <p:nvPr/>
        </p:nvPicPr>
        <p:blipFill>
          <a:blip r:embed="rId3"/>
          <a:stretch>
            <a:fillRect/>
          </a:stretch>
        </p:blipFill>
        <p:spPr>
          <a:xfrm>
            <a:off x="-59766" y="0"/>
            <a:ext cx="3017838" cy="1111063"/>
          </a:xfrm>
          <a:prstGeom prst="rect">
            <a:avLst/>
          </a:prstGeom>
        </p:spPr>
      </p:pic>
    </p:spTree>
    <p:extLst>
      <p:ext uri="{BB962C8B-B14F-4D97-AF65-F5344CB8AC3E}">
        <p14:creationId xmlns:p14="http://schemas.microsoft.com/office/powerpoint/2010/main" val="16375536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855573"/>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Nuestro objetivo es Proveer una herramienta tecnológica integral que permita administrar fácilmente y de forma organizada, una entidad de salud </a:t>
            </a:r>
            <a:r>
              <a:rPr lang="es-VE" sz="1800" dirty="0">
                <a:effectLst/>
                <a:highlight>
                  <a:srgbClr val="FFFFFF"/>
                </a:highlight>
                <a:latin typeface="Arial" panose="020B0604020202020204" pitchFamily="34" charset="0"/>
                <a:ea typeface="Arial" panose="020B0604020202020204" pitchFamily="34" charset="0"/>
              </a:rPr>
              <a:t>(objeto social diferente), </a:t>
            </a:r>
            <a:r>
              <a:rPr lang="es-VE" sz="1800" dirty="0">
                <a:effectLst/>
                <a:latin typeface="Arial" panose="020B0604020202020204" pitchFamily="34" charset="0"/>
                <a:ea typeface="Calibri" panose="020F0502020204030204" pitchFamily="34" charset="0"/>
              </a:rPr>
              <a:t>desde cada una de sus áreas, es nuestro propósito, además que esta incluya una gestión contable, y un registro del personal de salud y otros empleados (Médicos, Psicólogos, Optómetras, Fonoaudiólogos, administradores, personal de aseo y seguridad) en la ciudad de Armenia (Q).</a:t>
            </a:r>
            <a:endParaRPr lang="es-ES" sz="1800" dirty="0">
              <a:effectLst/>
              <a:latin typeface="Calibri" panose="020F0502020204030204" pitchFamily="34" charset="0"/>
              <a:ea typeface="Calibri" panose="020F0502020204030204" pitchFamily="34" charset="0"/>
            </a:endParaRPr>
          </a:p>
        </p:txBody>
      </p:sp>
      <p:pic>
        <p:nvPicPr>
          <p:cNvPr id="4" name="Imagen 3" descr="Imagen que contiene Interfaz de usuario gráfica&#10;&#10;Descripción generada automáticamente">
            <a:extLst>
              <a:ext uri="{FF2B5EF4-FFF2-40B4-BE49-F238E27FC236}">
                <a16:creationId xmlns:a16="http://schemas.microsoft.com/office/drawing/2014/main" id="{16C50587-8F10-1749-D7D3-32904B7EEF1D}"/>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39811425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958165"/>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Se inicia con una versión Beta, que permitirá el acceso a microservicios clínicos y de facturación de forma independiente, adecuada a las necesidades del usuario en cada área de la empresa.</a:t>
            </a:r>
            <a:endParaRPr lang="es-ES" sz="1800" dirty="0">
              <a:effectLst/>
              <a:latin typeface="Calibri" panose="020F0502020204030204" pitchFamily="34" charset="0"/>
              <a:ea typeface="Calibri" panose="020F0502020204030204" pitchFamily="34" charset="0"/>
            </a:endParaRP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Se pretende en versiones posteriores generar un programa compacto que permita integrar toda la funcionalidad contable y que sea un sistema multiplataforma.</a:t>
            </a:r>
            <a:endParaRPr lang="es-ES" sz="1800" dirty="0">
              <a:effectLst/>
              <a:latin typeface="Calibri" panose="020F0502020204030204" pitchFamily="34" charset="0"/>
              <a:ea typeface="Calibri" panose="020F0502020204030204" pitchFamily="34" charset="0"/>
            </a:endParaRPr>
          </a:p>
        </p:txBody>
      </p:sp>
      <p:pic>
        <p:nvPicPr>
          <p:cNvPr id="9" name="Imagen 8" descr="Imagen que contiene Interfaz de usuario gráfica&#10;&#10;Descripción generada automáticamente">
            <a:extLst>
              <a:ext uri="{FF2B5EF4-FFF2-40B4-BE49-F238E27FC236}">
                <a16:creationId xmlns:a16="http://schemas.microsoft.com/office/drawing/2014/main" id="{D61C91CD-DE22-51EA-5F43-7DCEBA9FF3A7}"/>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21649197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417292"/>
            <a:ext cx="8112548" cy="1860446"/>
          </a:xfrm>
          <a:prstGeom prst="rect">
            <a:avLst/>
          </a:prstGeom>
          <a:noFill/>
        </p:spPr>
        <p:txBody>
          <a:bodyPr wrap="square" rtlCol="0">
            <a:spAutoFit/>
          </a:bodyPr>
          <a:lstStyle/>
          <a:p>
            <a:pPr algn="just">
              <a:lnSpc>
                <a:spcPct val="107000"/>
              </a:lnSpc>
              <a:spcAft>
                <a:spcPts val="800"/>
              </a:spcAft>
            </a:pPr>
            <a:r>
              <a:rPr lang="es-ES" sz="1800" b="1" dirty="0">
                <a:effectLst/>
                <a:latin typeface="Arial" panose="020B0604020202020204" pitchFamily="34" charset="0"/>
                <a:ea typeface="Calibri" panose="020F0502020204030204" pitchFamily="34" charset="0"/>
              </a:rPr>
              <a:t>Requisitos fundamentales:</a:t>
            </a:r>
          </a:p>
          <a:p>
            <a:pPr algn="just">
              <a:lnSpc>
                <a:spcPct val="107000"/>
              </a:lnSpc>
              <a:spcAft>
                <a:spcPts val="800"/>
              </a:spcAft>
            </a:pPr>
            <a:r>
              <a:rPr lang="es-ES" dirty="0">
                <a:latin typeface="Arial" panose="020B0604020202020204" pitchFamily="34" charset="0"/>
                <a:ea typeface="Calibri" panose="020F0502020204030204" pitchFamily="34" charset="0"/>
              </a:rPr>
              <a:t>A</a:t>
            </a:r>
            <a:r>
              <a:rPr lang="es-ES" sz="1800" dirty="0">
                <a:effectLst/>
                <a:latin typeface="Arial" panose="020B0604020202020204" pitchFamily="34" charset="0"/>
                <a:ea typeface="Calibri" panose="020F0502020204030204" pitchFamily="34" charset="0"/>
              </a:rPr>
              <a:t>cceso a internet de preferencia un par dedicado.</a:t>
            </a:r>
          </a:p>
          <a:p>
            <a:pPr algn="just">
              <a:lnSpc>
                <a:spcPct val="107000"/>
              </a:lnSpc>
              <a:spcAft>
                <a:spcPts val="800"/>
              </a:spcAft>
            </a:pPr>
            <a:r>
              <a:rPr lang="es-ES" dirty="0">
                <a:latin typeface="Arial" panose="020B0604020202020204" pitchFamily="34" charset="0"/>
                <a:ea typeface="Calibri" panose="020F0502020204030204" pitchFamily="34" charset="0"/>
              </a:rPr>
              <a:t>Computadores con un mínimo de 2 Gb de RAM</a:t>
            </a:r>
            <a:r>
              <a:rPr lang="es-ES" dirty="0">
                <a:latin typeface="Calibri" panose="020F0502020204030204" pitchFamily="34" charset="0"/>
                <a:ea typeface="Calibri" panose="020F0502020204030204" pitchFamily="34" charset="0"/>
              </a:rPr>
              <a:t> y 250 Gb de DD, navegadores actualizados de preferencia Google Chrome.</a:t>
            </a:r>
          </a:p>
          <a:p>
            <a:pPr algn="just">
              <a:lnSpc>
                <a:spcPct val="107000"/>
              </a:lnSpc>
              <a:spcAft>
                <a:spcPts val="800"/>
              </a:spcAft>
            </a:pPr>
            <a:endParaRPr lang="es-ES" dirty="0">
              <a:latin typeface="Arial" panose="020B0604020202020204" pitchFamily="34" charset="0"/>
              <a:ea typeface="Calibri" panose="020F0502020204030204" pitchFamily="34" charset="0"/>
            </a:endParaRPr>
          </a:p>
        </p:txBody>
      </p:sp>
      <p:sp>
        <p:nvSpPr>
          <p:cNvPr id="2" name="CuadroTexto 1">
            <a:extLst>
              <a:ext uri="{FF2B5EF4-FFF2-40B4-BE49-F238E27FC236}">
                <a16:creationId xmlns:a16="http://schemas.microsoft.com/office/drawing/2014/main" id="{09F29030-2152-7C84-AD1D-0C0E5D0D5A5B}"/>
              </a:ext>
            </a:extLst>
          </p:cNvPr>
          <p:cNvSpPr txBox="1"/>
          <p:nvPr/>
        </p:nvSpPr>
        <p:spPr>
          <a:xfrm>
            <a:off x="478559" y="3355041"/>
            <a:ext cx="8060323" cy="1200329"/>
          </a:xfrm>
          <a:prstGeom prst="rect">
            <a:avLst/>
          </a:prstGeom>
          <a:noFill/>
        </p:spPr>
        <p:txBody>
          <a:bodyPr wrap="square" rtlCol="0">
            <a:spAutoFit/>
          </a:bodyPr>
          <a:lstStyle/>
          <a:p>
            <a:r>
              <a:rPr lang="es-ES" b="1" dirty="0">
                <a:latin typeface="Arial" panose="020B0604020202020204" pitchFamily="34" charset="0"/>
                <a:cs typeface="Arial" panose="020B0604020202020204" pitchFamily="34" charset="0"/>
              </a:rPr>
              <a:t>Consideraciones de nuestro tipo de cliente:</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Clientes en ciudades principales o cabeceras municipales que cuenten con acceso a electricidad, computadores e internet.</a:t>
            </a:r>
          </a:p>
        </p:txBody>
      </p:sp>
      <p:pic>
        <p:nvPicPr>
          <p:cNvPr id="6" name="Imagen 5"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1121997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3316420" y="-44651"/>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190428" y="3203159"/>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97468" y="2557026"/>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008197" y="3203827"/>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15237" y="2557693"/>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818196" y="3204494"/>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1245" y="2712128"/>
            <a:ext cx="900890" cy="900890"/>
          </a:xfrm>
          <a:prstGeom prst="rect">
            <a:avLst/>
          </a:prstGeom>
        </p:spPr>
      </p:pic>
      <p:pic>
        <p:nvPicPr>
          <p:cNvPr id="9" name="Picture 8">
            <a:extLst>
              <a:ext uri="{FF2B5EF4-FFF2-40B4-BE49-F238E27FC236}">
                <a16:creationId xmlns:a16="http://schemas.microsoft.com/office/drawing/2014/main" id="{D43AB763-7436-005D-96E4-5DBC6A655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5508" y="1664903"/>
            <a:ext cx="6569015" cy="37233"/>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23543" y="2719954"/>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31526" y="2714938"/>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18106" y="2709921"/>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13247" y="2709186"/>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423428" y="2682568"/>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7886" y="2522913"/>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1119294" y="2951408"/>
            <a:ext cx="563174"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505130" y="2796474"/>
            <a:ext cx="537068" cy="416717"/>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a:t>
            </a:r>
          </a:p>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182623" y="2993188"/>
            <a:ext cx="792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351977" y="2806124"/>
            <a:ext cx="44482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373100" y="3361843"/>
            <a:ext cx="434082"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CSS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178349" y="3078809"/>
            <a:ext cx="62574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420632" y="3184402"/>
            <a:ext cx="540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6673990" y="2769607"/>
            <a:ext cx="41665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6698025" y="3302704"/>
            <a:ext cx="407680"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465400" y="3241899"/>
            <a:ext cx="60749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6542377" y="3112923"/>
            <a:ext cx="78204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Telegram</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479307" y="2933525"/>
            <a:ext cx="84511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818196" y="3903742"/>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Back 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1864156" y="3799313"/>
            <a:ext cx="2192102" cy="166712"/>
          </a:xfrm>
          <a:prstGeom prst="rect">
            <a:avLst/>
          </a:prstGeom>
        </p:spPr>
        <p:txBody>
          <a:bodyPr lIns="0" tIns="0" rIns="0" bIns="0" rtlCol="0" anchor="t">
            <a:spAutoFit/>
          </a:bodyPr>
          <a:lstStyle/>
          <a:p>
            <a:pPr marL="0" marR="0" lvl="0" indent="0" algn="ctr" defTabSz="642915" rtl="0" eaLnBrk="1" fontAlgn="auto" latinLnBrk="0" hangingPunct="1">
              <a:lnSpc>
                <a:spcPts val="1253"/>
              </a:lnSpc>
              <a:spcBef>
                <a:spcPts val="0"/>
              </a:spcBef>
              <a:spcAft>
                <a:spcPts val="0"/>
              </a:spcAft>
              <a:buClrTx/>
              <a:buSzTx/>
              <a:buFontTx/>
              <a:buNone/>
              <a:tabLst/>
              <a:defRPr/>
            </a:pPr>
            <a:r>
              <a:rPr kumimoji="0" lang="en-US" sz="1266" b="0" i="0" u="none" strike="noStrike" kern="1200" cap="none" spc="0" normalizeH="0" baseline="0" noProof="0" dirty="0">
                <a:ln>
                  <a:noFill/>
                </a:ln>
                <a:solidFill>
                  <a:prstClr val="black"/>
                </a:solidFill>
                <a:effectLst/>
                <a:uLnTx/>
                <a:uFillTx/>
                <a:latin typeface="Gagalin"/>
                <a:ea typeface="+mn-ea"/>
                <a:cs typeface="+mn-cs"/>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4160172" y="3834760"/>
            <a:ext cx="1182458" cy="166712"/>
          </a:xfrm>
          <a:prstGeom prst="rect">
            <a:avLst/>
          </a:prstGeom>
        </p:spPr>
        <p:txBody>
          <a:bodyPr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BD</a:t>
            </a:r>
          </a:p>
        </p:txBody>
      </p:sp>
      <p:sp>
        <p:nvSpPr>
          <p:cNvPr id="33" name="TextBox 33">
            <a:extLst>
              <a:ext uri="{FF2B5EF4-FFF2-40B4-BE49-F238E27FC236}">
                <a16:creationId xmlns:a16="http://schemas.microsoft.com/office/drawing/2014/main" id="{4F5FB631-8DF4-2AE6-30FC-9D9D0066FCA7}"/>
              </a:ext>
            </a:extLst>
          </p:cNvPr>
          <p:cNvSpPr txBox="1"/>
          <p:nvPr/>
        </p:nvSpPr>
        <p:spPr>
          <a:xfrm>
            <a:off x="5172463" y="4090558"/>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5124711" y="3886512"/>
            <a:ext cx="1288879" cy="307777"/>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Repositorios</a:t>
            </a:r>
          </a:p>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342171" y="3892474"/>
            <a:ext cx="1362353" cy="166712"/>
          </a:xfrm>
          <a:prstGeom prst="rect">
            <a:avLst/>
          </a:prstGeom>
        </p:spPr>
        <p:txBody>
          <a:bodyPr wrap="square"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264367" y="4016755"/>
            <a:ext cx="139168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400424" y="3151447"/>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23472" y="2707699"/>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7666165" y="2870516"/>
            <a:ext cx="666830" cy="198516"/>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lang="en-US" sz="1205" dirty="0">
                <a:solidFill>
                  <a:prstClr val="white"/>
                </a:solidFill>
                <a:latin typeface="Open Sans Extra Bold"/>
              </a:rPr>
              <a:t>DOCKER</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7531018" y="3892395"/>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7611384" y="3093214"/>
            <a:ext cx="771914"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7861059" y="3322798"/>
            <a:ext cx="261188"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244368" y="3170400"/>
            <a:ext cx="67520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361275" y="2897939"/>
            <a:ext cx="642548" cy="234295"/>
          </a:xfrm>
          <a:prstGeom prst="rect">
            <a:avLst/>
          </a:prstGeom>
        </p:spPr>
        <p:txBody>
          <a:bodyPr lIns="0" tIns="0" rIns="0" bIns="0" rtlCol="0" anchor="t">
            <a:spAutoFit/>
          </a:bodyPr>
          <a:lstStyle/>
          <a:p>
            <a:pPr marL="0" marR="0" lvl="0" indent="0" algn="ctr" defTabSz="642915" rtl="0" eaLnBrk="1" fontAlgn="auto" latinLnBrk="0" hangingPunct="1">
              <a:lnSpc>
                <a:spcPts val="2014"/>
              </a:lnSpc>
              <a:spcBef>
                <a:spcPts val="0"/>
              </a:spcBef>
              <a:spcAft>
                <a:spcPts val="0"/>
              </a:spcAft>
              <a:buClrTx/>
              <a:buSzTx/>
              <a:buFontTx/>
              <a:buNone/>
              <a:tabLst/>
              <a:defRPr/>
            </a:pPr>
            <a:r>
              <a:rPr kumimoji="0" lang="en-US" sz="1438" b="0" i="0" u="none" strike="noStrike" kern="1200" cap="none" spc="0" normalizeH="0" baseline="0" noProof="0" dirty="0">
                <a:ln>
                  <a:noFill/>
                </a:ln>
                <a:solidFill>
                  <a:prstClr val="white"/>
                </a:solidFill>
                <a:effectLst/>
                <a:uLnTx/>
                <a:uFillTx/>
                <a:latin typeface="Open Sans Extra Bold"/>
                <a:ea typeface="+mn-ea"/>
                <a:cs typeface="+mn-cs"/>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1109263" y="3204513"/>
            <a:ext cx="600323"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Node JS</a:t>
            </a:r>
          </a:p>
        </p:txBody>
      </p:sp>
      <p:pic>
        <p:nvPicPr>
          <p:cNvPr id="47" name="Imagen 46" descr="Icono&#10;&#10;Descripción generada automáticamente">
            <a:hlinkClick r:id="rId12"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3"/>
          <a:stretch>
            <a:fillRect/>
          </a:stretch>
        </p:blipFill>
        <p:spPr>
          <a:xfrm>
            <a:off x="1183166" y="2070677"/>
            <a:ext cx="417048" cy="417048"/>
          </a:xfrm>
          <a:prstGeom prst="rect">
            <a:avLst/>
          </a:prstGeom>
        </p:spPr>
      </p:pic>
      <p:sp>
        <p:nvSpPr>
          <p:cNvPr id="48" name="CuadroTexto 47">
            <a:extLst>
              <a:ext uri="{FF2B5EF4-FFF2-40B4-BE49-F238E27FC236}">
                <a16:creationId xmlns:a16="http://schemas.microsoft.com/office/drawing/2014/main" id="{00EA9BE6-80F9-A258-DBDF-8E5485ADB38E}"/>
              </a:ext>
            </a:extLst>
          </p:cNvPr>
          <p:cNvSpPr txBox="1"/>
          <p:nvPr/>
        </p:nvSpPr>
        <p:spPr>
          <a:xfrm>
            <a:off x="3067212" y="1237373"/>
            <a:ext cx="26340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Open Sans Extra Bold"/>
                <a:ea typeface="+mn-ea"/>
                <a:cs typeface="+mn-cs"/>
              </a:rPr>
              <a:t>Herramientas Utilizadas</a:t>
            </a:r>
          </a:p>
        </p:txBody>
      </p:sp>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4"/>
          <a:stretch>
            <a:fillRect/>
          </a:stretch>
        </p:blipFill>
        <p:spPr>
          <a:xfrm>
            <a:off x="1062682" y="4141064"/>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5"/>
          <a:stretch>
            <a:fillRect/>
          </a:stretch>
        </p:blipFill>
        <p:spPr>
          <a:xfrm>
            <a:off x="2233436" y="2038650"/>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6"/>
          <a:stretch>
            <a:fillRect/>
          </a:stretch>
        </p:blipFill>
        <p:spPr>
          <a:xfrm>
            <a:off x="2996421" y="2048551"/>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7"/>
          <a:stretch>
            <a:fillRect/>
          </a:stretch>
        </p:blipFill>
        <p:spPr>
          <a:xfrm>
            <a:off x="3387458" y="2048605"/>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8"/>
          <a:stretch>
            <a:fillRect/>
          </a:stretch>
        </p:blipFill>
        <p:spPr>
          <a:xfrm>
            <a:off x="2865660" y="4235133"/>
            <a:ext cx="606578" cy="606578"/>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9"/>
          <a:stretch>
            <a:fillRect/>
          </a:stretch>
        </p:blipFill>
        <p:spPr>
          <a:xfrm>
            <a:off x="3588146" y="4215464"/>
            <a:ext cx="390565" cy="550880"/>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20"/>
          <a:stretch>
            <a:fillRect/>
          </a:stretch>
        </p:blipFill>
        <p:spPr>
          <a:xfrm>
            <a:off x="4299645" y="1817405"/>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21"/>
          <a:stretch>
            <a:fillRect/>
          </a:stretch>
        </p:blipFill>
        <p:spPr>
          <a:xfrm>
            <a:off x="4433330" y="3974611"/>
            <a:ext cx="766158" cy="397703"/>
          </a:xfrm>
          <a:prstGeom prst="rect">
            <a:avLst/>
          </a:prstGeom>
        </p:spPr>
      </p:pic>
      <p:pic>
        <p:nvPicPr>
          <p:cNvPr id="68" name="Imagen 67" descr="Logotipo, nombre de la empresa&#10;&#10;Descripción generada automáticamente">
            <a:extLst>
              <a:ext uri="{FF2B5EF4-FFF2-40B4-BE49-F238E27FC236}">
                <a16:creationId xmlns:a16="http://schemas.microsoft.com/office/drawing/2014/main" id="{7BEF6231-8CA7-ED39-EE06-ABAA4D1B6B7B}"/>
              </a:ext>
            </a:extLst>
          </p:cNvPr>
          <p:cNvPicPr>
            <a:picLocks noChangeAspect="1"/>
          </p:cNvPicPr>
          <p:nvPr/>
        </p:nvPicPr>
        <p:blipFill>
          <a:blip r:embed="rId22"/>
          <a:stretch>
            <a:fillRect/>
          </a:stretch>
        </p:blipFill>
        <p:spPr>
          <a:xfrm>
            <a:off x="4572000" y="4429447"/>
            <a:ext cx="612214" cy="495894"/>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3"/>
          <a:stretch>
            <a:fillRect/>
          </a:stretch>
        </p:blipFill>
        <p:spPr>
          <a:xfrm>
            <a:off x="5545142" y="2048551"/>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4"/>
          <a:stretch>
            <a:fillRect/>
          </a:stretch>
        </p:blipFill>
        <p:spPr>
          <a:xfrm>
            <a:off x="5661037" y="4301653"/>
            <a:ext cx="349408" cy="349408"/>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5"/>
          <a:stretch>
            <a:fillRect/>
          </a:stretch>
        </p:blipFill>
        <p:spPr>
          <a:xfrm>
            <a:off x="5679194" y="4728695"/>
            <a:ext cx="331251" cy="331251"/>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6"/>
          <a:stretch>
            <a:fillRect/>
          </a:stretch>
        </p:blipFill>
        <p:spPr>
          <a:xfrm>
            <a:off x="6999194" y="2075452"/>
            <a:ext cx="325230" cy="325230"/>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7"/>
          <a:stretch>
            <a:fillRect/>
          </a:stretch>
        </p:blipFill>
        <p:spPr>
          <a:xfrm>
            <a:off x="6380731" y="2011160"/>
            <a:ext cx="448362" cy="45041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8"/>
          <a:stretch>
            <a:fillRect/>
          </a:stretch>
        </p:blipFill>
        <p:spPr>
          <a:xfrm>
            <a:off x="6842867" y="4121173"/>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9"/>
          <a:stretch>
            <a:fillRect/>
          </a:stretch>
        </p:blipFill>
        <p:spPr>
          <a:xfrm>
            <a:off x="6776859" y="4573101"/>
            <a:ext cx="553223" cy="311188"/>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939089" y="4166163"/>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32"/>
          <a:stretch>
            <a:fillRect/>
          </a:stretch>
        </p:blipFill>
        <p:spPr>
          <a:xfrm>
            <a:off x="2270241" y="4321203"/>
            <a:ext cx="407492" cy="407492"/>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3"/>
          <a:stretch>
            <a:fillRect/>
          </a:stretch>
        </p:blipFill>
        <p:spPr>
          <a:xfrm>
            <a:off x="293963" y="2604033"/>
            <a:ext cx="672521" cy="728565"/>
          </a:xfrm>
          <a:prstGeom prst="rect">
            <a:avLst/>
          </a:prstGeom>
        </p:spPr>
      </p:pic>
      <p:pic>
        <p:nvPicPr>
          <p:cNvPr id="22" name="Imagen 21">
            <a:extLst>
              <a:ext uri="{FF2B5EF4-FFF2-40B4-BE49-F238E27FC236}">
                <a16:creationId xmlns:a16="http://schemas.microsoft.com/office/drawing/2014/main" id="{D8BB4CB7-06E6-4012-01E3-A060AAE1D02B}"/>
              </a:ext>
            </a:extLst>
          </p:cNvPr>
          <p:cNvPicPr>
            <a:picLocks noChangeAspect="1"/>
          </p:cNvPicPr>
          <p:nvPr/>
        </p:nvPicPr>
        <p:blipFill>
          <a:blip r:embed="rId34"/>
          <a:stretch>
            <a:fillRect/>
          </a:stretch>
        </p:blipFill>
        <p:spPr>
          <a:xfrm>
            <a:off x="7530274" y="2009774"/>
            <a:ext cx="1022125" cy="574945"/>
          </a:xfrm>
          <a:prstGeom prst="rect">
            <a:avLst/>
          </a:prstGeom>
        </p:spPr>
      </p:pic>
    </p:spTree>
    <p:extLst>
      <p:ext uri="{BB962C8B-B14F-4D97-AF65-F5344CB8AC3E}">
        <p14:creationId xmlns:p14="http://schemas.microsoft.com/office/powerpoint/2010/main" val="2654952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faz de usuario gráfica&#10;&#10;Descripción generada automáticamente">
            <a:extLst>
              <a:ext uri="{FF2B5EF4-FFF2-40B4-BE49-F238E27FC236}">
                <a16:creationId xmlns:a16="http://schemas.microsoft.com/office/drawing/2014/main" id="{F5BF38FA-4895-1692-8CE8-3BA621D54764}"/>
              </a:ext>
            </a:extLst>
          </p:cNvPr>
          <p:cNvPicPr>
            <a:picLocks noChangeAspect="1"/>
          </p:cNvPicPr>
          <p:nvPr/>
        </p:nvPicPr>
        <p:blipFill>
          <a:blip r:embed="rId2"/>
          <a:stretch>
            <a:fillRect/>
          </a:stretch>
        </p:blipFill>
        <p:spPr>
          <a:xfrm>
            <a:off x="-59766" y="0"/>
            <a:ext cx="3017838" cy="1111063"/>
          </a:xfrm>
          <a:prstGeom prst="rect">
            <a:avLst/>
          </a:prstGeom>
        </p:spPr>
      </p:pic>
      <p:pic>
        <p:nvPicPr>
          <p:cNvPr id="7" name="Imagen 6" descr="Logotipo&#10;&#10;Descripción generada automáticamente con confianza baja">
            <a:extLst>
              <a:ext uri="{FF2B5EF4-FFF2-40B4-BE49-F238E27FC236}">
                <a16:creationId xmlns:a16="http://schemas.microsoft.com/office/drawing/2014/main" id="{5559D16E-4CCB-1283-59CB-64AD74C06141}"/>
              </a:ext>
            </a:extLst>
          </p:cNvPr>
          <p:cNvPicPr>
            <a:picLocks noChangeAspect="1"/>
          </p:cNvPicPr>
          <p:nvPr/>
        </p:nvPicPr>
        <p:blipFill rotWithShape="1">
          <a:blip r:embed="rId3"/>
          <a:srcRect b="25791"/>
          <a:stretch/>
        </p:blipFill>
        <p:spPr>
          <a:xfrm>
            <a:off x="4134971" y="4515697"/>
            <a:ext cx="1559578" cy="426097"/>
          </a:xfrm>
          <a:prstGeom prst="rect">
            <a:avLst/>
          </a:prstGeom>
        </p:spPr>
      </p:pic>
      <p:pic>
        <p:nvPicPr>
          <p:cNvPr id="6" name="Imagen 5">
            <a:extLst>
              <a:ext uri="{FF2B5EF4-FFF2-40B4-BE49-F238E27FC236}">
                <a16:creationId xmlns:a16="http://schemas.microsoft.com/office/drawing/2014/main" id="{35C5439E-994C-E533-770A-FC69576E6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2" y="1270164"/>
            <a:ext cx="8176471" cy="322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622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D471FFA4-F3E1-4155-A3AB-0FE035D85052}"/>
              </a:ext>
            </a:extLst>
          </p:cNvPr>
          <p:cNvGrpSpPr>
            <a:grpSpLocks noChangeAspect="1"/>
          </p:cNvGrpSpPr>
          <p:nvPr/>
        </p:nvGrpSpPr>
        <p:grpSpPr>
          <a:xfrm>
            <a:off x="1419614" y="1409039"/>
            <a:ext cx="1851699" cy="1851699"/>
            <a:chOff x="0" y="0"/>
            <a:chExt cx="6350000" cy="6350000"/>
          </a:xfrm>
        </p:grpSpPr>
        <p:sp>
          <p:nvSpPr>
            <p:cNvPr id="4" name="Freeform 9">
              <a:extLst>
                <a:ext uri="{FF2B5EF4-FFF2-40B4-BE49-F238E27FC236}">
                  <a16:creationId xmlns:a16="http://schemas.microsoft.com/office/drawing/2014/main" id="{1E7E2F63-8C1B-5F12-68D9-0F3BF85F90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5" name="Group 10">
            <a:extLst>
              <a:ext uri="{FF2B5EF4-FFF2-40B4-BE49-F238E27FC236}">
                <a16:creationId xmlns:a16="http://schemas.microsoft.com/office/drawing/2014/main" id="{75BBA6D4-B1A5-AD63-3E45-5567BA4BC096}"/>
              </a:ext>
            </a:extLst>
          </p:cNvPr>
          <p:cNvGrpSpPr>
            <a:grpSpLocks noChangeAspect="1"/>
          </p:cNvGrpSpPr>
          <p:nvPr/>
        </p:nvGrpSpPr>
        <p:grpSpPr>
          <a:xfrm>
            <a:off x="2667171" y="3156933"/>
            <a:ext cx="1851699" cy="1851699"/>
            <a:chOff x="0" y="0"/>
            <a:chExt cx="6350000" cy="6350000"/>
          </a:xfrm>
        </p:grpSpPr>
        <p:sp>
          <p:nvSpPr>
            <p:cNvPr id="6" name="Freeform 11">
              <a:extLst>
                <a:ext uri="{FF2B5EF4-FFF2-40B4-BE49-F238E27FC236}">
                  <a16:creationId xmlns:a16="http://schemas.microsoft.com/office/drawing/2014/main" id="{469463D4-FBE7-8FC6-EA68-91EF02E2409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7" name="Picture 12">
            <a:extLst>
              <a:ext uri="{FF2B5EF4-FFF2-40B4-BE49-F238E27FC236}">
                <a16:creationId xmlns:a16="http://schemas.microsoft.com/office/drawing/2014/main" id="{8E77CA0E-2773-0D38-A407-57D916ACEF69}"/>
              </a:ext>
            </a:extLst>
          </p:cNvPr>
          <p:cNvPicPr>
            <a:picLocks noChangeAspect="1"/>
          </p:cNvPicPr>
          <p:nvPr/>
        </p:nvPicPr>
        <p:blipFill>
          <a:blip r:embed="rId2"/>
          <a:srcRect/>
          <a:stretch>
            <a:fillRect/>
          </a:stretch>
        </p:blipFill>
        <p:spPr>
          <a:xfrm>
            <a:off x="1885751" y="1948611"/>
            <a:ext cx="932787" cy="1045888"/>
          </a:xfrm>
          <a:prstGeom prst="rect">
            <a:avLst/>
          </a:prstGeom>
          <a:solidFill>
            <a:srgbClr val="EC6433"/>
          </a:solidFill>
          <a:ln w="1791" cap="flat">
            <a:noFill/>
            <a:prstDash val="solid"/>
            <a:miter/>
          </a:ln>
        </p:spPr>
      </p:pic>
      <p:grpSp>
        <p:nvGrpSpPr>
          <p:cNvPr id="8" name="Group 13">
            <a:extLst>
              <a:ext uri="{FF2B5EF4-FFF2-40B4-BE49-F238E27FC236}">
                <a16:creationId xmlns:a16="http://schemas.microsoft.com/office/drawing/2014/main" id="{69C54E42-73E3-3669-3890-9DBFB1615550}"/>
              </a:ext>
            </a:extLst>
          </p:cNvPr>
          <p:cNvGrpSpPr>
            <a:grpSpLocks noChangeAspect="1"/>
          </p:cNvGrpSpPr>
          <p:nvPr/>
        </p:nvGrpSpPr>
        <p:grpSpPr>
          <a:xfrm>
            <a:off x="3859382" y="1305235"/>
            <a:ext cx="1851699" cy="1851699"/>
            <a:chOff x="0" y="0"/>
            <a:chExt cx="6350000" cy="6350000"/>
          </a:xfrm>
        </p:grpSpPr>
        <p:sp>
          <p:nvSpPr>
            <p:cNvPr id="9" name="Freeform 14">
              <a:extLst>
                <a:ext uri="{FF2B5EF4-FFF2-40B4-BE49-F238E27FC236}">
                  <a16:creationId xmlns:a16="http://schemas.microsoft.com/office/drawing/2014/main" id="{09BFDB7D-A154-F707-C88F-E13E2C737A6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5">
            <a:extLst>
              <a:ext uri="{FF2B5EF4-FFF2-40B4-BE49-F238E27FC236}">
                <a16:creationId xmlns:a16="http://schemas.microsoft.com/office/drawing/2014/main" id="{1555259E-2FA5-2A11-8152-7A92D3B2380D}"/>
              </a:ext>
            </a:extLst>
          </p:cNvPr>
          <p:cNvGrpSpPr>
            <a:grpSpLocks noChangeAspect="1"/>
          </p:cNvGrpSpPr>
          <p:nvPr/>
        </p:nvGrpSpPr>
        <p:grpSpPr>
          <a:xfrm>
            <a:off x="6196135" y="1305235"/>
            <a:ext cx="1851699" cy="1851699"/>
            <a:chOff x="0" y="0"/>
            <a:chExt cx="6350000" cy="6350000"/>
          </a:xfrm>
        </p:grpSpPr>
        <p:sp>
          <p:nvSpPr>
            <p:cNvPr id="11" name="Freeform 16">
              <a:extLst>
                <a:ext uri="{FF2B5EF4-FFF2-40B4-BE49-F238E27FC236}">
                  <a16:creationId xmlns:a16="http://schemas.microsoft.com/office/drawing/2014/main" id="{C52C5A4C-79FE-FA75-4FA6-73770A8405A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7">
            <a:extLst>
              <a:ext uri="{FF2B5EF4-FFF2-40B4-BE49-F238E27FC236}">
                <a16:creationId xmlns:a16="http://schemas.microsoft.com/office/drawing/2014/main" id="{BE5B43B2-7432-499E-67CC-F1BB5932E2E6}"/>
              </a:ext>
            </a:extLst>
          </p:cNvPr>
          <p:cNvGrpSpPr>
            <a:grpSpLocks noChangeAspect="1"/>
          </p:cNvGrpSpPr>
          <p:nvPr/>
        </p:nvGrpSpPr>
        <p:grpSpPr>
          <a:xfrm>
            <a:off x="5162286" y="3091873"/>
            <a:ext cx="1851699" cy="1851699"/>
            <a:chOff x="0" y="0"/>
            <a:chExt cx="6350000" cy="6350000"/>
          </a:xfrm>
        </p:grpSpPr>
        <p:sp>
          <p:nvSpPr>
            <p:cNvPr id="13" name="Freeform 18">
              <a:extLst>
                <a:ext uri="{FF2B5EF4-FFF2-40B4-BE49-F238E27FC236}">
                  <a16:creationId xmlns:a16="http://schemas.microsoft.com/office/drawing/2014/main" id="{12771A01-CE0B-AD2C-9FEE-892732F7242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14" name="Picture 19">
            <a:extLst>
              <a:ext uri="{FF2B5EF4-FFF2-40B4-BE49-F238E27FC236}">
                <a16:creationId xmlns:a16="http://schemas.microsoft.com/office/drawing/2014/main" id="{D2EA9D7D-AFA8-D018-4087-ED3C36DE9C52}"/>
              </a:ext>
            </a:extLst>
          </p:cNvPr>
          <p:cNvPicPr>
            <a:picLocks noChangeAspect="1"/>
          </p:cNvPicPr>
          <p:nvPr/>
        </p:nvPicPr>
        <p:blipFill>
          <a:blip r:embed="rId3"/>
          <a:srcRect/>
          <a:stretch>
            <a:fillRect/>
          </a:stretch>
        </p:blipFill>
        <p:spPr>
          <a:xfrm>
            <a:off x="4315118" y="1948611"/>
            <a:ext cx="940227" cy="943371"/>
          </a:xfrm>
          <a:prstGeom prst="rect">
            <a:avLst/>
          </a:prstGeom>
          <a:solidFill>
            <a:srgbClr val="EC6433"/>
          </a:solidFill>
          <a:ln w="1791" cap="flat">
            <a:noFill/>
            <a:prstDash val="solid"/>
            <a:miter/>
          </a:ln>
        </p:spPr>
      </p:pic>
      <p:pic>
        <p:nvPicPr>
          <p:cNvPr id="15" name="Picture 20">
            <a:extLst>
              <a:ext uri="{FF2B5EF4-FFF2-40B4-BE49-F238E27FC236}">
                <a16:creationId xmlns:a16="http://schemas.microsoft.com/office/drawing/2014/main" id="{43543287-00E5-5C0F-FA74-E9B93DB3F14F}"/>
              </a:ext>
            </a:extLst>
          </p:cNvPr>
          <p:cNvPicPr>
            <a:picLocks noChangeAspect="1"/>
          </p:cNvPicPr>
          <p:nvPr/>
        </p:nvPicPr>
        <p:blipFill>
          <a:blip r:embed="rId4"/>
          <a:srcRect/>
          <a:stretch>
            <a:fillRect/>
          </a:stretch>
        </p:blipFill>
        <p:spPr>
          <a:xfrm>
            <a:off x="6394681" y="1857103"/>
            <a:ext cx="955572" cy="955572"/>
          </a:xfrm>
          <a:prstGeom prst="rect">
            <a:avLst/>
          </a:prstGeom>
          <a:solidFill>
            <a:srgbClr val="EC6433"/>
          </a:solidFill>
          <a:ln w="1791" cap="flat">
            <a:noFill/>
            <a:prstDash val="solid"/>
            <a:miter/>
          </a:ln>
        </p:spPr>
      </p:pic>
      <p:pic>
        <p:nvPicPr>
          <p:cNvPr id="16" name="Picture 21">
            <a:extLst>
              <a:ext uri="{FF2B5EF4-FFF2-40B4-BE49-F238E27FC236}">
                <a16:creationId xmlns:a16="http://schemas.microsoft.com/office/drawing/2014/main" id="{E25A7295-D7D4-2B07-7ABB-9217F7A100E8}"/>
              </a:ext>
            </a:extLst>
          </p:cNvPr>
          <p:cNvPicPr>
            <a:picLocks noChangeAspect="1"/>
          </p:cNvPicPr>
          <p:nvPr/>
        </p:nvPicPr>
        <p:blipFill>
          <a:blip r:embed="rId5"/>
          <a:srcRect/>
          <a:stretch>
            <a:fillRect/>
          </a:stretch>
        </p:blipFill>
        <p:spPr>
          <a:xfrm>
            <a:off x="7266066" y="1946587"/>
            <a:ext cx="650275" cy="650275"/>
          </a:xfrm>
          <a:prstGeom prst="rect">
            <a:avLst/>
          </a:prstGeom>
          <a:solidFill>
            <a:srgbClr val="EC6433"/>
          </a:solidFill>
          <a:ln w="1791" cap="flat">
            <a:noFill/>
            <a:prstDash val="solid"/>
            <a:miter/>
          </a:ln>
        </p:spPr>
      </p:pic>
      <p:pic>
        <p:nvPicPr>
          <p:cNvPr id="17" name="Picture 22">
            <a:extLst>
              <a:ext uri="{FF2B5EF4-FFF2-40B4-BE49-F238E27FC236}">
                <a16:creationId xmlns:a16="http://schemas.microsoft.com/office/drawing/2014/main" id="{69307DA7-E8B2-64C0-4575-EA4C387E19D0}"/>
              </a:ext>
            </a:extLst>
          </p:cNvPr>
          <p:cNvPicPr>
            <a:picLocks noChangeAspect="1"/>
          </p:cNvPicPr>
          <p:nvPr/>
        </p:nvPicPr>
        <p:blipFill>
          <a:blip r:embed="rId6"/>
          <a:srcRect/>
          <a:stretch>
            <a:fillRect/>
          </a:stretch>
        </p:blipFill>
        <p:spPr>
          <a:xfrm>
            <a:off x="3123225" y="3788947"/>
            <a:ext cx="939592" cy="939592"/>
          </a:xfrm>
          <a:prstGeom prst="rect">
            <a:avLst/>
          </a:prstGeom>
        </p:spPr>
      </p:pic>
      <p:pic>
        <p:nvPicPr>
          <p:cNvPr id="18" name="Picture 23">
            <a:extLst>
              <a:ext uri="{FF2B5EF4-FFF2-40B4-BE49-F238E27FC236}">
                <a16:creationId xmlns:a16="http://schemas.microsoft.com/office/drawing/2014/main" id="{286D691E-CB50-9834-2669-37B285F920E6}"/>
              </a:ext>
            </a:extLst>
          </p:cNvPr>
          <p:cNvPicPr>
            <a:picLocks noChangeAspect="1"/>
          </p:cNvPicPr>
          <p:nvPr/>
        </p:nvPicPr>
        <p:blipFill>
          <a:blip r:embed="rId7"/>
          <a:srcRect r="6136" b="8790"/>
          <a:stretch>
            <a:fillRect/>
          </a:stretch>
        </p:blipFill>
        <p:spPr>
          <a:xfrm>
            <a:off x="5497152" y="3549960"/>
            <a:ext cx="1181968" cy="1148548"/>
          </a:xfrm>
          <a:prstGeom prst="rect">
            <a:avLst/>
          </a:prstGeom>
          <a:solidFill>
            <a:srgbClr val="EC6433"/>
          </a:solidFill>
          <a:ln w="1791" cap="flat">
            <a:noFill/>
            <a:prstDash val="solid"/>
            <a:miter/>
          </a:ln>
        </p:spPr>
      </p:pic>
      <p:sp>
        <p:nvSpPr>
          <p:cNvPr id="20" name="CuadroTexto 19">
            <a:extLst>
              <a:ext uri="{FF2B5EF4-FFF2-40B4-BE49-F238E27FC236}">
                <a16:creationId xmlns:a16="http://schemas.microsoft.com/office/drawing/2014/main" id="{7AABABEB-7E10-F4A6-8AD6-1D8DEB327DAC}"/>
              </a:ext>
            </a:extLst>
          </p:cNvPr>
          <p:cNvSpPr txBox="1"/>
          <p:nvPr/>
        </p:nvSpPr>
        <p:spPr>
          <a:xfrm>
            <a:off x="3084000" y="296054"/>
            <a:ext cx="3015377" cy="584775"/>
          </a:xfrm>
          <a:prstGeom prst="rect">
            <a:avLst/>
          </a:prstGeom>
          <a:noFill/>
        </p:spPr>
        <p:txBody>
          <a:bodyPr wrap="none" rtlCol="0">
            <a:spAutoFit/>
          </a:bodyPr>
          <a:lstStyle/>
          <a:p>
            <a:r>
              <a:rPr lang="es-ES" sz="3200" dirty="0">
                <a:solidFill>
                  <a:schemeClr val="bg1"/>
                </a:solidFill>
              </a:rPr>
              <a:t>Módulos Clínicos</a:t>
            </a:r>
            <a:endParaRPr lang="es-ES" sz="3200" dirty="0"/>
          </a:p>
        </p:txBody>
      </p:sp>
      <p:pic>
        <p:nvPicPr>
          <p:cNvPr id="21" name="Picture 15">
            <a:extLst>
              <a:ext uri="{FF2B5EF4-FFF2-40B4-BE49-F238E27FC236}">
                <a16:creationId xmlns:a16="http://schemas.microsoft.com/office/drawing/2014/main" id="{0D55041C-D11E-1FD4-8148-F5A2E3AB5481}"/>
              </a:ext>
            </a:extLst>
          </p:cNvPr>
          <p:cNvPicPr>
            <a:picLocks noChangeAspect="1"/>
          </p:cNvPicPr>
          <p:nvPr/>
        </p:nvPicPr>
        <p:blipFill>
          <a:blip r:embed="rId8"/>
          <a:srcRect/>
          <a:stretch>
            <a:fillRect/>
          </a:stretch>
        </p:blipFill>
        <p:spPr>
          <a:xfrm>
            <a:off x="-72238" y="-44651"/>
            <a:ext cx="2069516" cy="1187452"/>
          </a:xfrm>
          <a:prstGeom prst="rect">
            <a:avLst/>
          </a:prstGeom>
        </p:spPr>
      </p:pic>
      <p:sp>
        <p:nvSpPr>
          <p:cNvPr id="22" name="TextBox 25">
            <a:extLst>
              <a:ext uri="{FF2B5EF4-FFF2-40B4-BE49-F238E27FC236}">
                <a16:creationId xmlns:a16="http://schemas.microsoft.com/office/drawing/2014/main" id="{12C1B09A-3E40-9916-CC07-A610948BB500}"/>
              </a:ext>
            </a:extLst>
          </p:cNvPr>
          <p:cNvSpPr txBox="1"/>
          <p:nvPr/>
        </p:nvSpPr>
        <p:spPr>
          <a:xfrm>
            <a:off x="1989601" y="1629470"/>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Medicina</a:t>
            </a:r>
            <a:endParaRPr lang="en-US" sz="1210" spc="60" dirty="0">
              <a:solidFill>
                <a:schemeClr val="bg1"/>
              </a:solidFill>
              <a:latin typeface="Montserrat Classic"/>
            </a:endParaRPr>
          </a:p>
        </p:txBody>
      </p:sp>
      <p:sp>
        <p:nvSpPr>
          <p:cNvPr id="23" name="TextBox 25">
            <a:extLst>
              <a:ext uri="{FF2B5EF4-FFF2-40B4-BE49-F238E27FC236}">
                <a16:creationId xmlns:a16="http://schemas.microsoft.com/office/drawing/2014/main" id="{17F2D1A1-7B47-BE10-106E-3FB762BBF5E6}"/>
              </a:ext>
            </a:extLst>
          </p:cNvPr>
          <p:cNvSpPr txBox="1"/>
          <p:nvPr/>
        </p:nvSpPr>
        <p:spPr>
          <a:xfrm>
            <a:off x="4378594" y="1594782"/>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Psicología</a:t>
            </a:r>
            <a:endParaRPr lang="en-US" sz="1210" spc="60" dirty="0">
              <a:solidFill>
                <a:schemeClr val="bg1"/>
              </a:solidFill>
              <a:latin typeface="Montserrat Classic"/>
            </a:endParaRPr>
          </a:p>
        </p:txBody>
      </p:sp>
      <p:sp>
        <p:nvSpPr>
          <p:cNvPr id="24" name="TextBox 25">
            <a:extLst>
              <a:ext uri="{FF2B5EF4-FFF2-40B4-BE49-F238E27FC236}">
                <a16:creationId xmlns:a16="http://schemas.microsoft.com/office/drawing/2014/main" id="{505DDB79-43F5-FC7B-8C36-AB7F1EFD8FAF}"/>
              </a:ext>
            </a:extLst>
          </p:cNvPr>
          <p:cNvSpPr txBox="1"/>
          <p:nvPr/>
        </p:nvSpPr>
        <p:spPr>
          <a:xfrm>
            <a:off x="6741061" y="154672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Optometría</a:t>
            </a:r>
            <a:endParaRPr lang="en-US" sz="1210" spc="60" dirty="0">
              <a:solidFill>
                <a:schemeClr val="bg1"/>
              </a:solidFill>
              <a:latin typeface="Montserrat Classic"/>
            </a:endParaRPr>
          </a:p>
        </p:txBody>
      </p:sp>
      <p:sp>
        <p:nvSpPr>
          <p:cNvPr id="25" name="TextBox 25">
            <a:extLst>
              <a:ext uri="{FF2B5EF4-FFF2-40B4-BE49-F238E27FC236}">
                <a16:creationId xmlns:a16="http://schemas.microsoft.com/office/drawing/2014/main" id="{21CF4182-654B-1ADA-EFCF-4322EC0D06E5}"/>
              </a:ext>
            </a:extLst>
          </p:cNvPr>
          <p:cNvSpPr txBox="1"/>
          <p:nvPr/>
        </p:nvSpPr>
        <p:spPr>
          <a:xfrm>
            <a:off x="3084000" y="3515168"/>
            <a:ext cx="1286168" cy="179536"/>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Fonoaudiología</a:t>
            </a:r>
            <a:endParaRPr lang="en-US" sz="1210" spc="60" dirty="0">
              <a:solidFill>
                <a:schemeClr val="bg1"/>
              </a:solidFill>
              <a:latin typeface="Montserrat Classic"/>
            </a:endParaRPr>
          </a:p>
        </p:txBody>
      </p:sp>
      <p:sp>
        <p:nvSpPr>
          <p:cNvPr id="26" name="TextBox 25">
            <a:extLst>
              <a:ext uri="{FF2B5EF4-FFF2-40B4-BE49-F238E27FC236}">
                <a16:creationId xmlns:a16="http://schemas.microsoft.com/office/drawing/2014/main" id="{558A8637-F794-504E-4197-FD8AF3E3E6A0}"/>
              </a:ext>
            </a:extLst>
          </p:cNvPr>
          <p:cNvSpPr txBox="1"/>
          <p:nvPr/>
        </p:nvSpPr>
        <p:spPr>
          <a:xfrm>
            <a:off x="5673072" y="342011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Laboratorio</a:t>
            </a:r>
            <a:endParaRPr lang="en-US" sz="1210" spc="60" dirty="0">
              <a:solidFill>
                <a:schemeClr val="bg1"/>
              </a:solidFill>
              <a:latin typeface="Montserrat Classic"/>
            </a:endParaRPr>
          </a:p>
        </p:txBody>
      </p:sp>
    </p:spTree>
    <p:extLst>
      <p:ext uri="{BB962C8B-B14F-4D97-AF65-F5344CB8AC3E}">
        <p14:creationId xmlns:p14="http://schemas.microsoft.com/office/powerpoint/2010/main" val="3181770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2568</TotalTime>
  <Words>1149</Words>
  <Application>Microsoft Office PowerPoint</Application>
  <PresentationFormat>Presentación en pantalla (16:9)</PresentationFormat>
  <Paragraphs>119</Paragraphs>
  <Slides>24</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AmazonEmber</vt:lpstr>
      <vt:lpstr>AmazonEmberLight</vt:lpstr>
      <vt:lpstr>Arial</vt:lpstr>
      <vt:lpstr>Calibri</vt:lpstr>
      <vt:lpstr>Gagalin</vt:lpstr>
      <vt:lpstr>Garet Bold</vt:lpstr>
      <vt:lpstr>Montserrat Classic</vt:lpstr>
      <vt:lpstr>Open Sans Extra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Julian  Franco</cp:lastModifiedBy>
  <cp:revision>64</cp:revision>
  <dcterms:created xsi:type="dcterms:W3CDTF">2019-11-27T03:16:21Z</dcterms:created>
  <dcterms:modified xsi:type="dcterms:W3CDTF">2022-06-13T15:44:36Z</dcterms:modified>
</cp:coreProperties>
</file>